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1.xml" ContentType="application/vnd.openxmlformats-officedocument.theme+xml"/>
  <Override PartName="/ppt/notesMasters/notesMaster1.xml" ContentType="application/vnd.openxmlformats-officedocument.presentationml.notesMaster+xml"/>
  <Override PartName="/ppt/diagrams/drawing1.xml" ContentType="application/vnd.ms-office.drawingml.diagramDrawing+xml"/>
  <Override PartName="/ppt/diagrams/layout2.xml" ContentType="application/vnd.openxmlformats-officedocument.drawingml.diagramLayout+xml"/>
  <Override PartName="/ppt/diagrams/drawing2.xml" ContentType="application/vnd.ms-office.drawingml.diagramDrawing+xml"/>
  <Override PartName="/ppt/diagrams/quickStyle2.xml" ContentType="application/vnd.openxmlformats-officedocument.drawingml.diagramStyle+xml"/>
  <Override PartName="/ppt/diagrams/colors2.xml" ContentType="application/vnd.openxmlformats-officedocument.drawingml.diagramColors+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324" r:id="rId3"/>
    <p:sldId id="264" r:id="rId4"/>
    <p:sldId id="276" r:id="rId5"/>
    <p:sldId id="285" r:id="rId6"/>
    <p:sldId id="327" r:id="rId7"/>
    <p:sldId id="329" r:id="rId8"/>
    <p:sldId id="330" r:id="rId9"/>
    <p:sldId id="319"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9E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4" autoAdjust="0"/>
    <p:restoredTop sz="94662" autoAdjust="0"/>
  </p:normalViewPr>
  <p:slideViewPr>
    <p:cSldViewPr>
      <p:cViewPr varScale="1">
        <p:scale>
          <a:sx n="78" d="100"/>
          <a:sy n="78" d="100"/>
        </p:scale>
        <p:origin x="59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360045" cy="36004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18"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D507C7-3853-471C-B20D-58198F9A298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B398029E-DA5D-4918-BCCA-B29732A4D7E2}">
      <dgm:prSet phldrT="[Text]"/>
      <dgm:spPr/>
      <dgm:t>
        <a:bodyPr/>
        <a:lstStyle/>
        <a:p>
          <a:pPr algn="just"/>
          <a:r>
            <a:rPr lang="en-US" dirty="0" smtClean="0"/>
            <a:t>Electronic Town Meeting (ETM) is a community forum that gives participants an opportunity to deliberate their ideas and opinions with the help of digital technology</a:t>
          </a:r>
          <a:endParaRPr lang="en-US" dirty="0"/>
        </a:p>
      </dgm:t>
    </dgm:pt>
    <dgm:pt modelId="{E37AA3D2-B2DA-4CFA-99FC-98986F95902A}" type="parTrans" cxnId="{B99156FF-402C-4FA1-AF7E-29E99377A366}">
      <dgm:prSet/>
      <dgm:spPr/>
      <dgm:t>
        <a:bodyPr/>
        <a:lstStyle/>
        <a:p>
          <a:endParaRPr lang="en-US"/>
        </a:p>
      </dgm:t>
    </dgm:pt>
    <dgm:pt modelId="{E6527312-85D7-4ED2-AE06-6E70D9D6C8B1}" type="sibTrans" cxnId="{B99156FF-402C-4FA1-AF7E-29E99377A366}">
      <dgm:prSet/>
      <dgm:spPr/>
      <dgm:t>
        <a:bodyPr/>
        <a:lstStyle/>
        <a:p>
          <a:endParaRPr lang="en-US"/>
        </a:p>
      </dgm:t>
    </dgm:pt>
    <dgm:pt modelId="{451BC918-48F4-401F-8A77-EBF9A823E570}">
      <dgm:prSet phldrT="[Text]" phldr="1"/>
      <dgm:spPr/>
      <dgm:t>
        <a:bodyPr/>
        <a:lstStyle/>
        <a:p>
          <a:endParaRPr lang="en-US" dirty="0"/>
        </a:p>
      </dgm:t>
    </dgm:pt>
    <dgm:pt modelId="{AA2E29B3-2A7C-4319-8FE3-19565DA666AB}" type="parTrans" cxnId="{B533C308-BD0E-4463-8513-645E62346CF0}">
      <dgm:prSet/>
      <dgm:spPr/>
      <dgm:t>
        <a:bodyPr/>
        <a:lstStyle/>
        <a:p>
          <a:endParaRPr lang="en-US"/>
        </a:p>
      </dgm:t>
    </dgm:pt>
    <dgm:pt modelId="{80D336AD-B583-4C88-8893-1DC7CA574A0E}" type="sibTrans" cxnId="{B533C308-BD0E-4463-8513-645E62346CF0}">
      <dgm:prSet/>
      <dgm:spPr/>
      <dgm:t>
        <a:bodyPr/>
        <a:lstStyle/>
        <a:p>
          <a:endParaRPr lang="en-US"/>
        </a:p>
      </dgm:t>
    </dgm:pt>
    <dgm:pt modelId="{F3D3A67F-9D8D-49EE-8FDE-C0F979E3B6DF}">
      <dgm:prSet phldrT="[Text]"/>
      <dgm:spPr/>
      <dgm:t>
        <a:bodyPr/>
        <a:lstStyle/>
        <a:p>
          <a:pPr algn="just"/>
          <a:r>
            <a:rPr lang="en-US" dirty="0" smtClean="0"/>
            <a:t>ETM is an effective way for practicing democracy, expressing opinions and constructive debate that explores public opinion and find innovative solutions to the issues of concern to the collective opinion of the participants</a:t>
          </a:r>
          <a:endParaRPr lang="en-US" dirty="0"/>
        </a:p>
      </dgm:t>
    </dgm:pt>
    <dgm:pt modelId="{C7F6AB72-ABFB-4222-80B3-6CD3B32AE81F}" type="parTrans" cxnId="{62B4CDB8-02CB-4DC8-BF39-058FAF2380EB}">
      <dgm:prSet/>
      <dgm:spPr/>
      <dgm:t>
        <a:bodyPr/>
        <a:lstStyle/>
        <a:p>
          <a:endParaRPr lang="en-US"/>
        </a:p>
      </dgm:t>
    </dgm:pt>
    <dgm:pt modelId="{53E04E34-6C0B-45B6-B357-5F0431D8706A}" type="sibTrans" cxnId="{62B4CDB8-02CB-4DC8-BF39-058FAF2380EB}">
      <dgm:prSet/>
      <dgm:spPr/>
      <dgm:t>
        <a:bodyPr/>
        <a:lstStyle/>
        <a:p>
          <a:endParaRPr lang="en-US"/>
        </a:p>
      </dgm:t>
    </dgm:pt>
    <dgm:pt modelId="{E204F1D1-9693-4324-98C9-E8DEB1B20572}">
      <dgm:prSet phldrT="[Text]" phldr="1"/>
      <dgm:spPr/>
      <dgm:t>
        <a:bodyPr/>
        <a:lstStyle/>
        <a:p>
          <a:endParaRPr lang="en-US"/>
        </a:p>
      </dgm:t>
    </dgm:pt>
    <dgm:pt modelId="{8E3CA82C-9A43-40EB-A471-C653ECAE0E8D}" type="parTrans" cxnId="{8E238E71-3986-46ED-934A-6FF0B1A0612C}">
      <dgm:prSet/>
      <dgm:spPr/>
      <dgm:t>
        <a:bodyPr/>
        <a:lstStyle/>
        <a:p>
          <a:endParaRPr lang="en-US"/>
        </a:p>
      </dgm:t>
    </dgm:pt>
    <dgm:pt modelId="{9977A328-17A4-4F25-B5D6-C7A9D97AC7B8}" type="sibTrans" cxnId="{8E238E71-3986-46ED-934A-6FF0B1A0612C}">
      <dgm:prSet/>
      <dgm:spPr/>
      <dgm:t>
        <a:bodyPr/>
        <a:lstStyle/>
        <a:p>
          <a:endParaRPr lang="en-US"/>
        </a:p>
      </dgm:t>
    </dgm:pt>
    <dgm:pt modelId="{0D6387C5-854B-4A54-A33E-81B3046745AB}" type="pres">
      <dgm:prSet presAssocID="{5DD507C7-3853-471C-B20D-58198F9A2980}" presName="linear" presStyleCnt="0">
        <dgm:presLayoutVars>
          <dgm:animLvl val="lvl"/>
          <dgm:resizeHandles val="exact"/>
        </dgm:presLayoutVars>
      </dgm:prSet>
      <dgm:spPr/>
      <dgm:t>
        <a:bodyPr/>
        <a:lstStyle/>
        <a:p>
          <a:endParaRPr lang="en-US"/>
        </a:p>
      </dgm:t>
    </dgm:pt>
    <dgm:pt modelId="{39956BD1-CBC2-47AB-AA87-F89092222A57}" type="pres">
      <dgm:prSet presAssocID="{B398029E-DA5D-4918-BCCA-B29732A4D7E2}" presName="parentText" presStyleLbl="node1" presStyleIdx="0" presStyleCnt="2">
        <dgm:presLayoutVars>
          <dgm:chMax val="0"/>
          <dgm:bulletEnabled val="1"/>
        </dgm:presLayoutVars>
      </dgm:prSet>
      <dgm:spPr/>
      <dgm:t>
        <a:bodyPr/>
        <a:lstStyle/>
        <a:p>
          <a:endParaRPr lang="en-US"/>
        </a:p>
      </dgm:t>
    </dgm:pt>
    <dgm:pt modelId="{2275D0A2-BE2B-4E75-A1A5-D266694818CE}" type="pres">
      <dgm:prSet presAssocID="{B398029E-DA5D-4918-BCCA-B29732A4D7E2}" presName="childText" presStyleLbl="revTx" presStyleIdx="0" presStyleCnt="2">
        <dgm:presLayoutVars>
          <dgm:bulletEnabled val="1"/>
        </dgm:presLayoutVars>
      </dgm:prSet>
      <dgm:spPr/>
      <dgm:t>
        <a:bodyPr/>
        <a:lstStyle/>
        <a:p>
          <a:endParaRPr lang="en-US"/>
        </a:p>
      </dgm:t>
    </dgm:pt>
    <dgm:pt modelId="{0A027501-4428-4388-92B3-DD61120027BF}" type="pres">
      <dgm:prSet presAssocID="{F3D3A67F-9D8D-49EE-8FDE-C0F979E3B6DF}" presName="parentText" presStyleLbl="node1" presStyleIdx="1" presStyleCnt="2">
        <dgm:presLayoutVars>
          <dgm:chMax val="0"/>
          <dgm:bulletEnabled val="1"/>
        </dgm:presLayoutVars>
      </dgm:prSet>
      <dgm:spPr/>
      <dgm:t>
        <a:bodyPr/>
        <a:lstStyle/>
        <a:p>
          <a:endParaRPr lang="en-US"/>
        </a:p>
      </dgm:t>
    </dgm:pt>
    <dgm:pt modelId="{3F11E277-5FA0-4380-8D41-C99F94F67964}" type="pres">
      <dgm:prSet presAssocID="{F3D3A67F-9D8D-49EE-8FDE-C0F979E3B6DF}" presName="childText" presStyleLbl="revTx" presStyleIdx="1" presStyleCnt="2">
        <dgm:presLayoutVars>
          <dgm:bulletEnabled val="1"/>
        </dgm:presLayoutVars>
      </dgm:prSet>
      <dgm:spPr/>
      <dgm:t>
        <a:bodyPr/>
        <a:lstStyle/>
        <a:p>
          <a:endParaRPr lang="en-US"/>
        </a:p>
      </dgm:t>
    </dgm:pt>
  </dgm:ptLst>
  <dgm:cxnLst>
    <dgm:cxn modelId="{E2BF947F-984A-451C-906E-D60453602AEA}" type="presOf" srcId="{F3D3A67F-9D8D-49EE-8FDE-C0F979E3B6DF}" destId="{0A027501-4428-4388-92B3-DD61120027BF}" srcOrd="0" destOrd="0" presId="urn:microsoft.com/office/officeart/2005/8/layout/vList2"/>
    <dgm:cxn modelId="{B533C308-BD0E-4463-8513-645E62346CF0}" srcId="{B398029E-DA5D-4918-BCCA-B29732A4D7E2}" destId="{451BC918-48F4-401F-8A77-EBF9A823E570}" srcOrd="0" destOrd="0" parTransId="{AA2E29B3-2A7C-4319-8FE3-19565DA666AB}" sibTransId="{80D336AD-B583-4C88-8893-1DC7CA574A0E}"/>
    <dgm:cxn modelId="{8E238E71-3986-46ED-934A-6FF0B1A0612C}" srcId="{F3D3A67F-9D8D-49EE-8FDE-C0F979E3B6DF}" destId="{E204F1D1-9693-4324-98C9-E8DEB1B20572}" srcOrd="0" destOrd="0" parTransId="{8E3CA82C-9A43-40EB-A471-C653ECAE0E8D}" sibTransId="{9977A328-17A4-4F25-B5D6-C7A9D97AC7B8}"/>
    <dgm:cxn modelId="{B99156FF-402C-4FA1-AF7E-29E99377A366}" srcId="{5DD507C7-3853-471C-B20D-58198F9A2980}" destId="{B398029E-DA5D-4918-BCCA-B29732A4D7E2}" srcOrd="0" destOrd="0" parTransId="{E37AA3D2-B2DA-4CFA-99FC-98986F95902A}" sibTransId="{E6527312-85D7-4ED2-AE06-6E70D9D6C8B1}"/>
    <dgm:cxn modelId="{62B4CDB8-02CB-4DC8-BF39-058FAF2380EB}" srcId="{5DD507C7-3853-471C-B20D-58198F9A2980}" destId="{F3D3A67F-9D8D-49EE-8FDE-C0F979E3B6DF}" srcOrd="1" destOrd="0" parTransId="{C7F6AB72-ABFB-4222-80B3-6CD3B32AE81F}" sibTransId="{53E04E34-6C0B-45B6-B357-5F0431D8706A}"/>
    <dgm:cxn modelId="{1DA4C0F7-8CAC-4D33-9A3A-ECA4698871D8}" type="presOf" srcId="{5DD507C7-3853-471C-B20D-58198F9A2980}" destId="{0D6387C5-854B-4A54-A33E-81B3046745AB}" srcOrd="0" destOrd="0" presId="urn:microsoft.com/office/officeart/2005/8/layout/vList2"/>
    <dgm:cxn modelId="{DDA77EED-2334-43F9-BB2E-CB331A3380FB}" type="presOf" srcId="{B398029E-DA5D-4918-BCCA-B29732A4D7E2}" destId="{39956BD1-CBC2-47AB-AA87-F89092222A57}" srcOrd="0" destOrd="0" presId="urn:microsoft.com/office/officeart/2005/8/layout/vList2"/>
    <dgm:cxn modelId="{64FE86AE-08C2-431C-9C34-DB2B5F1231F8}" type="presOf" srcId="{E204F1D1-9693-4324-98C9-E8DEB1B20572}" destId="{3F11E277-5FA0-4380-8D41-C99F94F67964}" srcOrd="0" destOrd="0" presId="urn:microsoft.com/office/officeart/2005/8/layout/vList2"/>
    <dgm:cxn modelId="{F15C42A9-4EB3-4DB2-8EBE-05F90C0C9D3F}" type="presOf" srcId="{451BC918-48F4-401F-8A77-EBF9A823E570}" destId="{2275D0A2-BE2B-4E75-A1A5-D266694818CE}" srcOrd="0" destOrd="0" presId="urn:microsoft.com/office/officeart/2005/8/layout/vList2"/>
    <dgm:cxn modelId="{ABB2959A-2018-4F14-AAEF-1D081CCC7F3C}" type="presParOf" srcId="{0D6387C5-854B-4A54-A33E-81B3046745AB}" destId="{39956BD1-CBC2-47AB-AA87-F89092222A57}" srcOrd="0" destOrd="0" presId="urn:microsoft.com/office/officeart/2005/8/layout/vList2"/>
    <dgm:cxn modelId="{7B32C859-B090-416B-879E-7BE51D8666CB}" type="presParOf" srcId="{0D6387C5-854B-4A54-A33E-81B3046745AB}" destId="{2275D0A2-BE2B-4E75-A1A5-D266694818CE}" srcOrd="1" destOrd="0" presId="urn:microsoft.com/office/officeart/2005/8/layout/vList2"/>
    <dgm:cxn modelId="{A5BA7946-E5C4-4B27-94B3-782467A44129}" type="presParOf" srcId="{0D6387C5-854B-4A54-A33E-81B3046745AB}" destId="{0A027501-4428-4388-92B3-DD61120027BF}" srcOrd="2" destOrd="0" presId="urn:microsoft.com/office/officeart/2005/8/layout/vList2"/>
    <dgm:cxn modelId="{1E24796B-07EE-47BB-8FB5-0A6DA6043EEF}" type="presParOf" srcId="{0D6387C5-854B-4A54-A33E-81B3046745AB}" destId="{3F11E277-5FA0-4380-8D41-C99F94F67964}"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061719D-554D-4784-BF97-C90561171793}"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D97C832F-5CA3-4843-837D-B09A364178B9}">
      <dgm:prSet phldrT="[Text]" custT="1"/>
      <dgm:spPr/>
      <dgm:t>
        <a:bodyPr/>
        <a:lstStyle/>
        <a:p>
          <a:pPr algn="ctr"/>
          <a:r>
            <a:rPr lang="en-US" sz="1800" b="1" dirty="0" smtClean="0">
              <a:effectLst/>
              <a:latin typeface="Times New Roman" panose="02020603050405020304" pitchFamily="18" charset="0"/>
              <a:ea typeface="Times New Roman" panose="02020603050405020304" pitchFamily="18" charset="0"/>
            </a:rPr>
            <a:t>1- Facilitator </a:t>
          </a:r>
        </a:p>
        <a:p>
          <a:pPr algn="just"/>
          <a:r>
            <a:rPr lang="en-US" sz="1800" dirty="0" smtClean="0">
              <a:effectLst/>
              <a:latin typeface="Times New Roman" panose="02020603050405020304" pitchFamily="18" charset="0"/>
              <a:ea typeface="Times New Roman" panose="02020603050405020304" pitchFamily="18" charset="0"/>
            </a:rPr>
            <a:t>A Facilitator with an experience in the field of debate runs the discussion on the table</a:t>
          </a:r>
          <a:endParaRPr lang="en-US" sz="1800" dirty="0"/>
        </a:p>
      </dgm:t>
    </dgm:pt>
    <dgm:pt modelId="{68028099-390B-49AC-876D-8EB5A2218B54}" type="parTrans" cxnId="{394C8EA8-F5A0-494D-84B0-F1E1616528B9}">
      <dgm:prSet/>
      <dgm:spPr/>
      <dgm:t>
        <a:bodyPr/>
        <a:lstStyle/>
        <a:p>
          <a:endParaRPr lang="en-US"/>
        </a:p>
      </dgm:t>
    </dgm:pt>
    <dgm:pt modelId="{EB622940-E666-46EA-9FCD-D7F9BBBB785D}" type="sibTrans" cxnId="{394C8EA8-F5A0-494D-84B0-F1E1616528B9}">
      <dgm:prSet/>
      <dgm:spPr/>
      <dgm:t>
        <a:bodyPr/>
        <a:lstStyle/>
        <a:p>
          <a:endParaRPr lang="en-US"/>
        </a:p>
      </dgm:t>
    </dgm:pt>
    <dgm:pt modelId="{DC063AD8-1D71-4863-98A5-06310871C82F}">
      <dgm:prSet phldrT="[Text]" custT="1"/>
      <dgm:spPr/>
      <dgm:t>
        <a:bodyPr/>
        <a:lstStyle/>
        <a:p>
          <a:pPr algn="ctr"/>
          <a:r>
            <a:rPr lang="en-US" sz="1800" b="1" dirty="0" smtClean="0">
              <a:effectLst/>
              <a:latin typeface="Times New Roman" panose="02020603050405020304" pitchFamily="18" charset="0"/>
              <a:ea typeface="Times New Roman" panose="02020603050405020304" pitchFamily="18" charset="0"/>
            </a:rPr>
            <a:t>2- Rapporteur</a:t>
          </a:r>
        </a:p>
        <a:p>
          <a:pPr algn="just"/>
          <a:r>
            <a:rPr lang="en-US" sz="1800" dirty="0" smtClean="0">
              <a:effectLst/>
              <a:latin typeface="Times New Roman" panose="02020603050405020304" pitchFamily="18" charset="0"/>
              <a:ea typeface="Times New Roman" panose="02020603050405020304" pitchFamily="18" charset="0"/>
            </a:rPr>
            <a:t>records the events of the debate immediately on a computer is linked to the central network of the forum and thanks to this technology the opinion of each participant is reported without the influence of a facilitator of debate, so that the general outcome of the debate will reflect the individual opinion of each person participated in the dialogue</a:t>
          </a:r>
          <a:endParaRPr lang="en-US" sz="1800" dirty="0"/>
        </a:p>
      </dgm:t>
    </dgm:pt>
    <dgm:pt modelId="{F581E29D-D702-4F95-9C57-666C6D16DA33}" type="parTrans" cxnId="{CA9532E0-8DD8-4781-83EB-564B19BDBB91}">
      <dgm:prSet/>
      <dgm:spPr/>
      <dgm:t>
        <a:bodyPr/>
        <a:lstStyle/>
        <a:p>
          <a:endParaRPr lang="en-US"/>
        </a:p>
      </dgm:t>
    </dgm:pt>
    <dgm:pt modelId="{6390D0D6-372F-46CE-8DCD-863D4CF617C3}" type="sibTrans" cxnId="{CA9532E0-8DD8-4781-83EB-564B19BDBB91}">
      <dgm:prSet/>
      <dgm:spPr/>
      <dgm:t>
        <a:bodyPr/>
        <a:lstStyle/>
        <a:p>
          <a:endParaRPr lang="en-US"/>
        </a:p>
      </dgm:t>
    </dgm:pt>
    <dgm:pt modelId="{701E77E1-39B1-4303-B1DC-C4A82F28E7D6}">
      <dgm:prSet phldrT="[Text]" custT="1"/>
      <dgm:spPr/>
      <dgm:t>
        <a:bodyPr/>
        <a:lstStyle/>
        <a:p>
          <a:pPr algn="ctr"/>
          <a:r>
            <a:rPr lang="en-US" sz="1800" b="1" dirty="0" smtClean="0">
              <a:effectLst/>
              <a:latin typeface="Times New Roman" panose="02020603050405020304" pitchFamily="18" charset="0"/>
              <a:ea typeface="Times New Roman" panose="02020603050405020304" pitchFamily="18" charset="0"/>
            </a:rPr>
            <a:t>3-Theme Teams </a:t>
          </a:r>
        </a:p>
        <a:p>
          <a:pPr algn="just"/>
          <a:r>
            <a:rPr lang="en-US" sz="1800" dirty="0" smtClean="0">
              <a:effectLst/>
              <a:latin typeface="Times New Roman" panose="02020603050405020304" pitchFamily="18" charset="0"/>
              <a:ea typeface="Times New Roman" panose="02020603050405020304" pitchFamily="18" charset="0"/>
            </a:rPr>
            <a:t>collect instant feedback from rapporteurs and edit it without interfering its content or attempts to standardize it, but they must highlight the points of contention that are collected and voted during the debate individually and secretly by all participants</a:t>
          </a:r>
          <a:endParaRPr lang="en-US" sz="1800" dirty="0"/>
        </a:p>
      </dgm:t>
    </dgm:pt>
    <dgm:pt modelId="{2AD8B560-4CFB-4546-96B4-6DB59DE1F55F}" type="parTrans" cxnId="{1DFA58F0-9D2F-45FB-A692-46DE2C36F879}">
      <dgm:prSet/>
      <dgm:spPr/>
      <dgm:t>
        <a:bodyPr/>
        <a:lstStyle/>
        <a:p>
          <a:endParaRPr lang="en-US"/>
        </a:p>
      </dgm:t>
    </dgm:pt>
    <dgm:pt modelId="{4274379D-56BD-423D-8C45-DB54AE3269DD}" type="sibTrans" cxnId="{1DFA58F0-9D2F-45FB-A692-46DE2C36F879}">
      <dgm:prSet/>
      <dgm:spPr/>
      <dgm:t>
        <a:bodyPr/>
        <a:lstStyle/>
        <a:p>
          <a:endParaRPr lang="en-US"/>
        </a:p>
      </dgm:t>
    </dgm:pt>
    <dgm:pt modelId="{5001B1B4-C511-45AD-902A-55F4A68BDB55}" type="pres">
      <dgm:prSet presAssocID="{F061719D-554D-4784-BF97-C90561171793}" presName="diagram" presStyleCnt="0">
        <dgm:presLayoutVars>
          <dgm:dir/>
          <dgm:resizeHandles val="exact"/>
        </dgm:presLayoutVars>
      </dgm:prSet>
      <dgm:spPr/>
      <dgm:t>
        <a:bodyPr/>
        <a:lstStyle/>
        <a:p>
          <a:endParaRPr lang="en-US"/>
        </a:p>
      </dgm:t>
    </dgm:pt>
    <dgm:pt modelId="{862787DA-B4A7-481E-85C1-406DCAE140E9}" type="pres">
      <dgm:prSet presAssocID="{D97C832F-5CA3-4843-837D-B09A364178B9}" presName="node" presStyleLbl="node1" presStyleIdx="0" presStyleCnt="3" custScaleX="64622">
        <dgm:presLayoutVars>
          <dgm:bulletEnabled val="1"/>
        </dgm:presLayoutVars>
      </dgm:prSet>
      <dgm:spPr/>
      <dgm:t>
        <a:bodyPr/>
        <a:lstStyle/>
        <a:p>
          <a:endParaRPr lang="en-US"/>
        </a:p>
      </dgm:t>
    </dgm:pt>
    <dgm:pt modelId="{2760B5FF-55B3-43E3-88F2-3593A8C7A1F7}" type="pres">
      <dgm:prSet presAssocID="{EB622940-E666-46EA-9FCD-D7F9BBBB785D}" presName="sibTrans" presStyleCnt="0"/>
      <dgm:spPr/>
    </dgm:pt>
    <dgm:pt modelId="{92E97E09-2F64-4961-A3E3-0F5CBD739B90}" type="pres">
      <dgm:prSet presAssocID="{DC063AD8-1D71-4863-98A5-06310871C82F}" presName="node" presStyleLbl="node1" presStyleIdx="1" presStyleCnt="3">
        <dgm:presLayoutVars>
          <dgm:bulletEnabled val="1"/>
        </dgm:presLayoutVars>
      </dgm:prSet>
      <dgm:spPr/>
      <dgm:t>
        <a:bodyPr/>
        <a:lstStyle/>
        <a:p>
          <a:endParaRPr lang="en-US"/>
        </a:p>
      </dgm:t>
    </dgm:pt>
    <dgm:pt modelId="{E73B4EE5-1F1B-43C1-B97E-FB3943204EE7}" type="pres">
      <dgm:prSet presAssocID="{6390D0D6-372F-46CE-8DCD-863D4CF617C3}" presName="sibTrans" presStyleCnt="0"/>
      <dgm:spPr/>
    </dgm:pt>
    <dgm:pt modelId="{E653E2AE-0849-4612-9FF7-4BD1BB467A2F}" type="pres">
      <dgm:prSet presAssocID="{701E77E1-39B1-4303-B1DC-C4A82F28E7D6}" presName="node" presStyleLbl="node1" presStyleIdx="2" presStyleCnt="3">
        <dgm:presLayoutVars>
          <dgm:bulletEnabled val="1"/>
        </dgm:presLayoutVars>
      </dgm:prSet>
      <dgm:spPr/>
      <dgm:t>
        <a:bodyPr/>
        <a:lstStyle/>
        <a:p>
          <a:endParaRPr lang="en-US"/>
        </a:p>
      </dgm:t>
    </dgm:pt>
  </dgm:ptLst>
  <dgm:cxnLst>
    <dgm:cxn modelId="{9AFCF01D-519D-469C-9C36-E4A95504BAAF}" type="presOf" srcId="{701E77E1-39B1-4303-B1DC-C4A82F28E7D6}" destId="{E653E2AE-0849-4612-9FF7-4BD1BB467A2F}" srcOrd="0" destOrd="0" presId="urn:microsoft.com/office/officeart/2005/8/layout/default"/>
    <dgm:cxn modelId="{394C8EA8-F5A0-494D-84B0-F1E1616528B9}" srcId="{F061719D-554D-4784-BF97-C90561171793}" destId="{D97C832F-5CA3-4843-837D-B09A364178B9}" srcOrd="0" destOrd="0" parTransId="{68028099-390B-49AC-876D-8EB5A2218B54}" sibTransId="{EB622940-E666-46EA-9FCD-D7F9BBBB785D}"/>
    <dgm:cxn modelId="{711A597B-DDF7-4FB9-9519-3A4F73D31311}" type="presOf" srcId="{F061719D-554D-4784-BF97-C90561171793}" destId="{5001B1B4-C511-45AD-902A-55F4A68BDB55}" srcOrd="0" destOrd="0" presId="urn:microsoft.com/office/officeart/2005/8/layout/default"/>
    <dgm:cxn modelId="{C4667584-8317-426F-AAEA-11240296B652}" type="presOf" srcId="{DC063AD8-1D71-4863-98A5-06310871C82F}" destId="{92E97E09-2F64-4961-A3E3-0F5CBD739B90}" srcOrd="0" destOrd="0" presId="urn:microsoft.com/office/officeart/2005/8/layout/default"/>
    <dgm:cxn modelId="{B3A85B8F-0EBE-43DE-94F5-243BBB246406}" type="presOf" srcId="{D97C832F-5CA3-4843-837D-B09A364178B9}" destId="{862787DA-B4A7-481E-85C1-406DCAE140E9}" srcOrd="0" destOrd="0" presId="urn:microsoft.com/office/officeart/2005/8/layout/default"/>
    <dgm:cxn modelId="{1DFA58F0-9D2F-45FB-A692-46DE2C36F879}" srcId="{F061719D-554D-4784-BF97-C90561171793}" destId="{701E77E1-39B1-4303-B1DC-C4A82F28E7D6}" srcOrd="2" destOrd="0" parTransId="{2AD8B560-4CFB-4546-96B4-6DB59DE1F55F}" sibTransId="{4274379D-56BD-423D-8C45-DB54AE3269DD}"/>
    <dgm:cxn modelId="{CA9532E0-8DD8-4781-83EB-564B19BDBB91}" srcId="{F061719D-554D-4784-BF97-C90561171793}" destId="{DC063AD8-1D71-4863-98A5-06310871C82F}" srcOrd="1" destOrd="0" parTransId="{F581E29D-D702-4F95-9C57-666C6D16DA33}" sibTransId="{6390D0D6-372F-46CE-8DCD-863D4CF617C3}"/>
    <dgm:cxn modelId="{2C7A8A46-4AD4-4D88-9498-18BA016231B7}" type="presParOf" srcId="{5001B1B4-C511-45AD-902A-55F4A68BDB55}" destId="{862787DA-B4A7-481E-85C1-406DCAE140E9}" srcOrd="0" destOrd="0" presId="urn:microsoft.com/office/officeart/2005/8/layout/default"/>
    <dgm:cxn modelId="{D47FB979-31AF-4352-A7C1-4E7A71AE1517}" type="presParOf" srcId="{5001B1B4-C511-45AD-902A-55F4A68BDB55}" destId="{2760B5FF-55B3-43E3-88F2-3593A8C7A1F7}" srcOrd="1" destOrd="0" presId="urn:microsoft.com/office/officeart/2005/8/layout/default"/>
    <dgm:cxn modelId="{DA0E1C55-637C-4E9A-9E3B-7B884E8F8ACB}" type="presParOf" srcId="{5001B1B4-C511-45AD-902A-55F4A68BDB55}" destId="{92E97E09-2F64-4961-A3E3-0F5CBD739B90}" srcOrd="2" destOrd="0" presId="urn:microsoft.com/office/officeart/2005/8/layout/default"/>
    <dgm:cxn modelId="{A25BE1B9-4861-4690-9333-38D1E2C23909}" type="presParOf" srcId="{5001B1B4-C511-45AD-902A-55F4A68BDB55}" destId="{E73B4EE5-1F1B-43C1-B97E-FB3943204EE7}" srcOrd="3" destOrd="0" presId="urn:microsoft.com/office/officeart/2005/8/layout/default"/>
    <dgm:cxn modelId="{416AA810-7A30-4FEA-8F88-424B58701AB0}" type="presParOf" srcId="{5001B1B4-C511-45AD-902A-55F4A68BDB55}" destId="{E653E2AE-0849-4612-9FF7-4BD1BB467A2F}"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956BD1-CBC2-47AB-AA87-F89092222A57}">
      <dsp:nvSpPr>
        <dsp:cNvPr id="0" name=""/>
        <dsp:cNvSpPr/>
      </dsp:nvSpPr>
      <dsp:spPr>
        <a:xfrm>
          <a:off x="0" y="378697"/>
          <a:ext cx="6096000" cy="13386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just" defTabSz="844550">
            <a:lnSpc>
              <a:spcPct val="90000"/>
            </a:lnSpc>
            <a:spcBef>
              <a:spcPct val="0"/>
            </a:spcBef>
            <a:spcAft>
              <a:spcPct val="35000"/>
            </a:spcAft>
          </a:pPr>
          <a:r>
            <a:rPr lang="en-US" sz="1900" kern="1200" dirty="0" smtClean="0"/>
            <a:t>Electronic Town Meeting (ETM) is a community forum that gives participants an opportunity to deliberate their ideas and opinions with the help of digital technology</a:t>
          </a:r>
          <a:endParaRPr lang="en-US" sz="1900" kern="1200" dirty="0"/>
        </a:p>
      </dsp:txBody>
      <dsp:txXfrm>
        <a:off x="65348" y="444045"/>
        <a:ext cx="5965304" cy="1207966"/>
      </dsp:txXfrm>
    </dsp:sp>
    <dsp:sp modelId="{2275D0A2-BE2B-4E75-A1A5-D266694818CE}">
      <dsp:nvSpPr>
        <dsp:cNvPr id="0" name=""/>
        <dsp:cNvSpPr/>
      </dsp:nvSpPr>
      <dsp:spPr>
        <a:xfrm>
          <a:off x="0" y="1717360"/>
          <a:ext cx="6096000"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24130" rIns="135128" bIns="24130" numCol="1" spcCol="1270" anchor="t" anchorCtr="0">
          <a:noAutofit/>
        </a:bodyPr>
        <a:lstStyle/>
        <a:p>
          <a:pPr marL="114300" lvl="1" indent="-114300" algn="l" defTabSz="666750">
            <a:lnSpc>
              <a:spcPct val="90000"/>
            </a:lnSpc>
            <a:spcBef>
              <a:spcPct val="0"/>
            </a:spcBef>
            <a:spcAft>
              <a:spcPct val="20000"/>
            </a:spcAft>
            <a:buChar char="••"/>
          </a:pPr>
          <a:endParaRPr lang="en-US" sz="1500" kern="1200" dirty="0"/>
        </a:p>
      </dsp:txBody>
      <dsp:txXfrm>
        <a:off x="0" y="1717360"/>
        <a:ext cx="6096000" cy="314640"/>
      </dsp:txXfrm>
    </dsp:sp>
    <dsp:sp modelId="{0A027501-4428-4388-92B3-DD61120027BF}">
      <dsp:nvSpPr>
        <dsp:cNvPr id="0" name=""/>
        <dsp:cNvSpPr/>
      </dsp:nvSpPr>
      <dsp:spPr>
        <a:xfrm>
          <a:off x="0" y="2032000"/>
          <a:ext cx="6096000" cy="133866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just" defTabSz="844550">
            <a:lnSpc>
              <a:spcPct val="90000"/>
            </a:lnSpc>
            <a:spcBef>
              <a:spcPct val="0"/>
            </a:spcBef>
            <a:spcAft>
              <a:spcPct val="35000"/>
            </a:spcAft>
          </a:pPr>
          <a:r>
            <a:rPr lang="en-US" sz="1900" kern="1200" dirty="0" smtClean="0"/>
            <a:t>ETM is an effective way for practicing democracy, expressing opinions and constructive debate that explores public opinion and find innovative solutions to the issues of concern to the collective opinion of the participants</a:t>
          </a:r>
          <a:endParaRPr lang="en-US" sz="1900" kern="1200" dirty="0"/>
        </a:p>
      </dsp:txBody>
      <dsp:txXfrm>
        <a:off x="65348" y="2097348"/>
        <a:ext cx="5965304" cy="1207966"/>
      </dsp:txXfrm>
    </dsp:sp>
    <dsp:sp modelId="{3F11E277-5FA0-4380-8D41-C99F94F67964}">
      <dsp:nvSpPr>
        <dsp:cNvPr id="0" name=""/>
        <dsp:cNvSpPr/>
      </dsp:nvSpPr>
      <dsp:spPr>
        <a:xfrm>
          <a:off x="0" y="3370662"/>
          <a:ext cx="6096000" cy="3146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3548" tIns="24130" rIns="135128" bIns="24130" numCol="1" spcCol="1270" anchor="t" anchorCtr="0">
          <a:noAutofit/>
        </a:bodyPr>
        <a:lstStyle/>
        <a:p>
          <a:pPr marL="114300" lvl="1" indent="-114300" algn="l" defTabSz="666750">
            <a:lnSpc>
              <a:spcPct val="90000"/>
            </a:lnSpc>
            <a:spcBef>
              <a:spcPct val="0"/>
            </a:spcBef>
            <a:spcAft>
              <a:spcPct val="20000"/>
            </a:spcAft>
            <a:buChar char="••"/>
          </a:pPr>
          <a:endParaRPr lang="en-US" sz="1500" kern="1200"/>
        </a:p>
      </dsp:txBody>
      <dsp:txXfrm>
        <a:off x="0" y="3370662"/>
        <a:ext cx="6096000" cy="3146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2787DA-B4A7-481E-85C1-406DCAE140E9}">
      <dsp:nvSpPr>
        <dsp:cNvPr id="0" name=""/>
        <dsp:cNvSpPr/>
      </dsp:nvSpPr>
      <dsp:spPr>
        <a:xfrm>
          <a:off x="2572" y="50730"/>
          <a:ext cx="2724956" cy="25300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effectLst/>
              <a:latin typeface="Times New Roman" panose="02020603050405020304" pitchFamily="18" charset="0"/>
              <a:ea typeface="Times New Roman" panose="02020603050405020304" pitchFamily="18" charset="0"/>
            </a:rPr>
            <a:t>1- Facilitator </a:t>
          </a:r>
        </a:p>
        <a:p>
          <a:pPr lvl="0" algn="just" defTabSz="800100">
            <a:lnSpc>
              <a:spcPct val="90000"/>
            </a:lnSpc>
            <a:spcBef>
              <a:spcPct val="0"/>
            </a:spcBef>
            <a:spcAft>
              <a:spcPct val="35000"/>
            </a:spcAft>
          </a:pPr>
          <a:r>
            <a:rPr lang="en-US" sz="1800" kern="1200" dirty="0" smtClean="0">
              <a:effectLst/>
              <a:latin typeface="Times New Roman" panose="02020603050405020304" pitchFamily="18" charset="0"/>
              <a:ea typeface="Times New Roman" panose="02020603050405020304" pitchFamily="18" charset="0"/>
            </a:rPr>
            <a:t>A Facilitator with an experience in the field of debate runs the discussion on the table</a:t>
          </a:r>
          <a:endParaRPr lang="en-US" sz="1800" kern="1200" dirty="0"/>
        </a:p>
      </dsp:txBody>
      <dsp:txXfrm>
        <a:off x="2572" y="50730"/>
        <a:ext cx="2724956" cy="2530057"/>
      </dsp:txXfrm>
    </dsp:sp>
    <dsp:sp modelId="{92E97E09-2F64-4961-A3E3-0F5CBD739B90}">
      <dsp:nvSpPr>
        <dsp:cNvPr id="0" name=""/>
        <dsp:cNvSpPr/>
      </dsp:nvSpPr>
      <dsp:spPr>
        <a:xfrm>
          <a:off x="3149205" y="50730"/>
          <a:ext cx="4216762" cy="25300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effectLst/>
              <a:latin typeface="Times New Roman" panose="02020603050405020304" pitchFamily="18" charset="0"/>
              <a:ea typeface="Times New Roman" panose="02020603050405020304" pitchFamily="18" charset="0"/>
            </a:rPr>
            <a:t>2- Rapporteur</a:t>
          </a:r>
        </a:p>
        <a:p>
          <a:pPr lvl="0" algn="just" defTabSz="800100">
            <a:lnSpc>
              <a:spcPct val="90000"/>
            </a:lnSpc>
            <a:spcBef>
              <a:spcPct val="0"/>
            </a:spcBef>
            <a:spcAft>
              <a:spcPct val="35000"/>
            </a:spcAft>
          </a:pPr>
          <a:r>
            <a:rPr lang="en-US" sz="1800" kern="1200" dirty="0" smtClean="0">
              <a:effectLst/>
              <a:latin typeface="Times New Roman" panose="02020603050405020304" pitchFamily="18" charset="0"/>
              <a:ea typeface="Times New Roman" panose="02020603050405020304" pitchFamily="18" charset="0"/>
            </a:rPr>
            <a:t>records the events of the debate immediately on a computer is linked to the central network of the forum and thanks to this technology the opinion of each participant is reported without the influence of a facilitator of debate, so that the general outcome of the debate will reflect the individual opinion of each person participated in the dialogue</a:t>
          </a:r>
          <a:endParaRPr lang="en-US" sz="1800" kern="1200" dirty="0"/>
        </a:p>
      </dsp:txBody>
      <dsp:txXfrm>
        <a:off x="3149205" y="50730"/>
        <a:ext cx="4216762" cy="2530057"/>
      </dsp:txXfrm>
    </dsp:sp>
    <dsp:sp modelId="{E653E2AE-0849-4612-9FF7-4BD1BB467A2F}">
      <dsp:nvSpPr>
        <dsp:cNvPr id="0" name=""/>
        <dsp:cNvSpPr/>
      </dsp:nvSpPr>
      <dsp:spPr>
        <a:xfrm>
          <a:off x="1575888" y="3002463"/>
          <a:ext cx="4216762" cy="2530057"/>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effectLst/>
              <a:latin typeface="Times New Roman" panose="02020603050405020304" pitchFamily="18" charset="0"/>
              <a:ea typeface="Times New Roman" panose="02020603050405020304" pitchFamily="18" charset="0"/>
            </a:rPr>
            <a:t>3-Theme Teams </a:t>
          </a:r>
        </a:p>
        <a:p>
          <a:pPr lvl="0" algn="just" defTabSz="800100">
            <a:lnSpc>
              <a:spcPct val="90000"/>
            </a:lnSpc>
            <a:spcBef>
              <a:spcPct val="0"/>
            </a:spcBef>
            <a:spcAft>
              <a:spcPct val="35000"/>
            </a:spcAft>
          </a:pPr>
          <a:r>
            <a:rPr lang="en-US" sz="1800" kern="1200" dirty="0" smtClean="0">
              <a:effectLst/>
              <a:latin typeface="Times New Roman" panose="02020603050405020304" pitchFamily="18" charset="0"/>
              <a:ea typeface="Times New Roman" panose="02020603050405020304" pitchFamily="18" charset="0"/>
            </a:rPr>
            <a:t>collect instant feedback from rapporteurs and edit it without interfering its content or attempts to standardize it, but they must highlight the points of contention that are collected and voted during the debate individually and secretly by all participants</a:t>
          </a:r>
          <a:endParaRPr lang="en-US" sz="1800" kern="1200" dirty="0"/>
        </a:p>
      </dsp:txBody>
      <dsp:txXfrm>
        <a:off x="1575888" y="3002463"/>
        <a:ext cx="4216762" cy="2530057"/>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A0C840-AA13-416A-9A23-189EB784F348}" type="datetimeFigureOut">
              <a:rPr lang="en-US" smtClean="0"/>
              <a:t>9/27/2016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1B9EF4-CC36-41E1-9110-7EE2F7C644FF}" type="slidenum">
              <a:rPr lang="en-US" smtClean="0"/>
              <a:t>‹#›</a:t>
            </a:fld>
            <a:endParaRPr lang="en-US"/>
          </a:p>
        </p:txBody>
      </p:sp>
    </p:spTree>
    <p:extLst>
      <p:ext uri="{BB962C8B-B14F-4D97-AF65-F5344CB8AC3E}">
        <p14:creationId xmlns:p14="http://schemas.microsoft.com/office/powerpoint/2010/main" val="335752539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17028F-ADC4-4B5E-AF1B-F37DFCFB850F}"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17028F-ADC4-4B5E-AF1B-F37DFCFB850F}"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17028F-ADC4-4B5E-AF1B-F37DFCFB850F}"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17028F-ADC4-4B5E-AF1B-F37DFCFB850F}"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17028F-ADC4-4B5E-AF1B-F37DFCFB850F}" type="datetimeFigureOut">
              <a:rPr lang="en-US" smtClean="0"/>
              <a:t>9/27/2016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17028F-ADC4-4B5E-AF1B-F37DFCFB850F}"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17028F-ADC4-4B5E-AF1B-F37DFCFB850F}" type="datetimeFigureOut">
              <a:rPr lang="en-US" smtClean="0"/>
              <a:t>9/27/2016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17028F-ADC4-4B5E-AF1B-F37DFCFB850F}" type="datetimeFigureOut">
              <a:rPr lang="en-US" smtClean="0"/>
              <a:t>9/27/2016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17028F-ADC4-4B5E-AF1B-F37DFCFB850F}" type="datetimeFigureOut">
              <a:rPr lang="en-US" smtClean="0"/>
              <a:t>9/27/2016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17028F-ADC4-4B5E-AF1B-F37DFCFB850F}"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17028F-ADC4-4B5E-AF1B-F37DFCFB850F}" type="datetimeFigureOut">
              <a:rPr lang="en-US" smtClean="0"/>
              <a:t>9/27/2016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B64F78-C03B-41C8-9987-632FBE3F33C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17028F-ADC4-4B5E-AF1B-F37DFCFB850F}" type="datetimeFigureOut">
              <a:rPr lang="en-US" smtClean="0"/>
              <a:t>9/27/2016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B64F78-C03B-41C8-9987-632FBE3F33C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4.pn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descr="http://www.just.edu.jo/PublishingImages/NewsCenter/new/logo.png"/>
          <p:cNvPicPr/>
          <p:nvPr/>
        </p:nvPicPr>
        <p:blipFill>
          <a:blip r:embed="rId2">
            <a:extLst>
              <a:ext uri="{28A0092B-C50C-407E-A947-70E740481C1C}">
                <a14:useLocalDpi xmlns:a14="http://schemas.microsoft.com/office/drawing/2010/main" val="0"/>
              </a:ext>
            </a:extLst>
          </a:blip>
          <a:srcRect/>
          <a:stretch>
            <a:fillRect/>
          </a:stretch>
        </p:blipFill>
        <p:spPr bwMode="auto">
          <a:xfrm>
            <a:off x="7820002" y="5132577"/>
            <a:ext cx="1072538" cy="1536828"/>
          </a:xfrm>
          <a:prstGeom prst="rect">
            <a:avLst/>
          </a:prstGeom>
          <a:noFill/>
          <a:ln>
            <a:noFill/>
          </a:ln>
        </p:spPr>
      </p:pic>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 y="5949315"/>
            <a:ext cx="2703196" cy="72009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a:spLocks noChangeArrowheads="1"/>
          </p:cNvSpPr>
          <p:nvPr/>
        </p:nvSpPr>
        <p:spPr bwMode="auto">
          <a:xfrm>
            <a:off x="0" y="12192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6119813" algn="r"/>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0" name="Rectangle 5"/>
          <p:cNvSpPr>
            <a:spLocks noChangeArrowheads="1"/>
          </p:cNvSpPr>
          <p:nvPr/>
        </p:nvSpPr>
        <p:spPr bwMode="auto">
          <a:xfrm>
            <a:off x="152400" y="1524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1" name="Rectangle 6"/>
          <p:cNvSpPr>
            <a:spLocks noChangeArrowheads="1"/>
          </p:cNvSpPr>
          <p:nvPr/>
        </p:nvSpPr>
        <p:spPr bwMode="auto">
          <a:xfrm>
            <a:off x="152400" y="1371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6119813" algn="r"/>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8"/>
          <p:cNvSpPr>
            <a:spLocks noChangeArrowheads="1"/>
          </p:cNvSpPr>
          <p:nvPr/>
        </p:nvSpPr>
        <p:spPr bwMode="auto">
          <a:xfrm>
            <a:off x="304800" y="3048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13" name="Rectangle 9"/>
          <p:cNvSpPr>
            <a:spLocks noChangeArrowheads="1"/>
          </p:cNvSpPr>
          <p:nvPr/>
        </p:nvSpPr>
        <p:spPr bwMode="auto">
          <a:xfrm>
            <a:off x="304800" y="1524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3060700" algn="ctr"/>
                <a:tab pos="6119813" algn="r"/>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5" name="image54.jpg"/>
          <p:cNvPicPr>
            <a:picLocks/>
          </p:cNvPicPr>
          <p:nvPr/>
        </p:nvPicPr>
        <p:blipFill>
          <a:blip r:embed="rId4"/>
          <a:srcRect/>
          <a:stretch>
            <a:fillRect/>
          </a:stretch>
        </p:blipFill>
        <p:spPr>
          <a:xfrm>
            <a:off x="1294408" y="304801"/>
            <a:ext cx="7526735" cy="3661092"/>
          </a:xfrm>
          <a:prstGeom prst="rect">
            <a:avLst/>
          </a:prstGeom>
          <a:ln/>
        </p:spPr>
      </p:pic>
      <p:sp>
        <p:nvSpPr>
          <p:cNvPr id="16" name="Subtitle 2"/>
          <p:cNvSpPr>
            <a:spLocks noGrp="1"/>
          </p:cNvSpPr>
          <p:nvPr>
            <p:ph type="subTitle" idx="1"/>
          </p:nvPr>
        </p:nvSpPr>
        <p:spPr>
          <a:xfrm>
            <a:off x="2411729" y="4118292"/>
            <a:ext cx="5034835" cy="2097722"/>
          </a:xfrm>
          <a:ln>
            <a:noFill/>
          </a:ln>
        </p:spPr>
        <p:txBody>
          <a:bodyPr>
            <a:normAutofit fontScale="25000" lnSpcReduction="20000"/>
          </a:bodyPr>
          <a:lstStyle/>
          <a:p>
            <a:endParaRPr lang="en-US" sz="6800" dirty="0">
              <a:solidFill>
                <a:schemeClr val="tx1"/>
              </a:solidFill>
              <a:latin typeface="+mj-lt"/>
            </a:endParaRPr>
          </a:p>
          <a:p>
            <a:r>
              <a:rPr lang="en-US" sz="7200" b="1" dirty="0">
                <a:solidFill>
                  <a:schemeClr val="tx1"/>
                </a:solidFill>
                <a:latin typeface="+mj-lt"/>
              </a:rPr>
              <a:t>Local INVENT </a:t>
            </a:r>
            <a:r>
              <a:rPr lang="en-US" sz="7200" b="1" dirty="0" smtClean="0">
                <a:solidFill>
                  <a:schemeClr val="tx1"/>
                </a:solidFill>
                <a:latin typeface="+mj-lt"/>
              </a:rPr>
              <a:t>Meeting</a:t>
            </a:r>
          </a:p>
          <a:p>
            <a:r>
              <a:rPr lang="en-US" sz="7200" b="1" dirty="0" smtClean="0">
                <a:solidFill>
                  <a:schemeClr val="tx1"/>
                </a:solidFill>
                <a:latin typeface="+mj-lt"/>
              </a:rPr>
              <a:t> </a:t>
            </a:r>
          </a:p>
          <a:p>
            <a:r>
              <a:rPr lang="en-US" sz="7200" dirty="0" smtClean="0">
                <a:solidFill>
                  <a:schemeClr val="tx1"/>
                </a:solidFill>
                <a:latin typeface="+mj-lt"/>
              </a:rPr>
              <a:t>27 </a:t>
            </a:r>
            <a:r>
              <a:rPr lang="en-US" sz="7200" dirty="0">
                <a:solidFill>
                  <a:schemeClr val="tx1"/>
                </a:solidFill>
                <a:latin typeface="+mj-lt"/>
              </a:rPr>
              <a:t>September, 2016 </a:t>
            </a:r>
            <a:endParaRPr lang="en-US" sz="7200" dirty="0" smtClean="0">
              <a:solidFill>
                <a:schemeClr val="tx1"/>
              </a:solidFill>
              <a:latin typeface="+mj-lt"/>
            </a:endParaRPr>
          </a:p>
          <a:p>
            <a:r>
              <a:rPr lang="en-US" sz="7200" dirty="0" smtClean="0">
                <a:solidFill>
                  <a:schemeClr val="tx1"/>
                </a:solidFill>
                <a:latin typeface="+mj-lt"/>
              </a:rPr>
              <a:t>JUST</a:t>
            </a:r>
            <a:r>
              <a:rPr lang="en-US" sz="7200" b="1" dirty="0"/>
              <a:t> </a:t>
            </a:r>
            <a:endParaRPr lang="en-US" sz="7200" b="1" dirty="0" smtClean="0">
              <a:solidFill>
                <a:schemeClr val="tx1"/>
              </a:solidFill>
              <a:latin typeface="+mj-lt"/>
            </a:endParaRPr>
          </a:p>
          <a:p>
            <a:r>
              <a:rPr lang="en-US" sz="7200" b="1" dirty="0" smtClean="0">
                <a:solidFill>
                  <a:schemeClr val="tx1"/>
                </a:solidFill>
                <a:latin typeface="+mj-lt"/>
              </a:rPr>
              <a:t>Preparation </a:t>
            </a:r>
            <a:r>
              <a:rPr lang="en-US" sz="7200" b="1" dirty="0">
                <a:solidFill>
                  <a:schemeClr val="tx1"/>
                </a:solidFill>
                <a:latin typeface="+mj-lt"/>
              </a:rPr>
              <a:t>for the Electronic Town Meeting (ETM)</a:t>
            </a:r>
          </a:p>
          <a:p>
            <a:r>
              <a:rPr lang="en-US" sz="7200" b="1" dirty="0"/>
              <a:t> </a:t>
            </a:r>
          </a:p>
          <a:p>
            <a:endParaRPr lang="it-IT" sz="6700" dirty="0">
              <a:latin typeface="+mj-lt"/>
            </a:endParaRPr>
          </a:p>
          <a:p>
            <a:endParaRPr lang="en-US" sz="6700" dirty="0" smtClean="0">
              <a:solidFill>
                <a:schemeClr val="tx1"/>
              </a:solidFill>
              <a:latin typeface="+mj-lt"/>
            </a:endParaRPr>
          </a:p>
          <a:p>
            <a:endParaRPr lang="en-US" sz="6700" dirty="0" smtClean="0">
              <a:solidFill>
                <a:schemeClr val="tx1"/>
              </a:solidFill>
              <a:latin typeface="+mj-lt"/>
            </a:endParaRPr>
          </a:p>
          <a:p>
            <a:endParaRPr lang="en-US" sz="2800" dirty="0">
              <a:solidFill>
                <a:schemeClr val="tx1"/>
              </a:solidFill>
              <a:latin typeface="+mj-lt"/>
            </a:endParaRPr>
          </a:p>
          <a:p>
            <a:r>
              <a:rPr lang="en-US" sz="2800" dirty="0">
                <a:solidFill>
                  <a:schemeClr val="tx1"/>
                </a:solidFill>
                <a:latin typeface="+mj-lt"/>
              </a:rPr>
              <a:t>	</a:t>
            </a:r>
          </a:p>
          <a:p>
            <a:endParaRPr lang="en-US" sz="2800" dirty="0">
              <a:solidFill>
                <a:schemeClr val="tx1"/>
              </a:solidFill>
              <a:latin typeface="+mj-lt"/>
            </a:endParaRPr>
          </a:p>
        </p:txBody>
      </p:sp>
      <p:pic>
        <p:nvPicPr>
          <p:cNvPr id="17" name="Picture 16" descr="E:\erasmus\invent LOGO transparent.png"/>
          <p:cNvPicPr/>
          <p:nvPr/>
        </p:nvPicPr>
        <p:blipFill>
          <a:blip r:embed="rId5" cstate="print">
            <a:extLst>
              <a:ext uri="{28A0092B-C50C-407E-A947-70E740481C1C}">
                <a14:useLocalDpi xmlns:a14="http://schemas.microsoft.com/office/drawing/2010/main" val="0"/>
              </a:ext>
            </a:extLst>
          </a:blip>
          <a:srcRect/>
          <a:stretch>
            <a:fillRect/>
          </a:stretch>
        </p:blipFill>
        <p:spPr bwMode="auto">
          <a:xfrm rot="16200000">
            <a:off x="-2088832" y="2888931"/>
            <a:ext cx="5400675" cy="720092"/>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947863" y="2747962"/>
            <a:ext cx="5400675" cy="1002030"/>
          </a:xfrm>
          <a:prstGeom prst="rect">
            <a:avLst/>
          </a:prstGeom>
          <a:noFill/>
          <a:ln>
            <a:noFill/>
          </a:ln>
        </p:spPr>
      </p:pic>
      <p:sp>
        <p:nvSpPr>
          <p:cNvPr id="3" name="Rectangle 2"/>
          <p:cNvSpPr/>
          <p:nvPr/>
        </p:nvSpPr>
        <p:spPr>
          <a:xfrm>
            <a:off x="1691639" y="548639"/>
            <a:ext cx="6840855" cy="1569660"/>
          </a:xfrm>
          <a:prstGeom prst="rect">
            <a:avLst/>
          </a:prstGeom>
        </p:spPr>
        <p:txBody>
          <a:bodyPr wrap="square">
            <a:spAutoFit/>
          </a:bodyPr>
          <a:lstStyle/>
          <a:p>
            <a:r>
              <a:rPr lang="en-US" sz="3200" dirty="0"/>
              <a:t>What is the Electronic Town </a:t>
            </a:r>
            <a:r>
              <a:rPr lang="en-US" sz="3200" dirty="0" smtClean="0"/>
              <a:t>Meeting?</a:t>
            </a:r>
            <a:endParaRPr lang="en-US" sz="3200" dirty="0" smtClean="0"/>
          </a:p>
          <a:p>
            <a:endParaRPr lang="en-US" sz="3200" dirty="0"/>
          </a:p>
          <a:p>
            <a:r>
              <a:rPr lang="en-US" sz="3200" dirty="0" smtClean="0"/>
              <a:t> </a:t>
            </a:r>
            <a:endParaRPr lang="en-US" sz="3200" dirty="0"/>
          </a:p>
        </p:txBody>
      </p:sp>
      <p:graphicFrame>
        <p:nvGraphicFramePr>
          <p:cNvPr id="4" name="Diagram 3"/>
          <p:cNvGraphicFramePr/>
          <p:nvPr>
            <p:extLst>
              <p:ext uri="{D42A27DB-BD31-4B8C-83A1-F6EECF244321}">
                <p14:modId xmlns:p14="http://schemas.microsoft.com/office/powerpoint/2010/main" val="1821977133"/>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353421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83055" y="548640"/>
            <a:ext cx="7560945" cy="3416320"/>
          </a:xfrm>
          <a:prstGeom prst="rect">
            <a:avLst/>
          </a:prstGeom>
        </p:spPr>
        <p:txBody>
          <a:bodyPr wrap="square">
            <a:spAutoFit/>
          </a:bodyPr>
          <a:lstStyle/>
          <a:p>
            <a:r>
              <a:rPr lang="en-US" sz="3200" dirty="0"/>
              <a:t>The fundamental characteristics of the Electronic Town Meeting </a:t>
            </a:r>
            <a:endParaRPr lang="en-US" sz="3200" dirty="0" smtClean="0"/>
          </a:p>
          <a:p>
            <a:endParaRPr lang="en-US" sz="3200" dirty="0"/>
          </a:p>
          <a:p>
            <a:pPr marL="457200" indent="-457200">
              <a:buFont typeface="Wingdings" panose="05000000000000000000" pitchFamily="2" charset="2"/>
              <a:buChar char="Ø"/>
            </a:pPr>
            <a:r>
              <a:rPr lang="en-US" sz="2400" dirty="0" smtClean="0"/>
              <a:t>information </a:t>
            </a:r>
            <a:r>
              <a:rPr lang="en-US" sz="2400" dirty="0"/>
              <a:t>on the subject under discussion, is given to the </a:t>
            </a:r>
            <a:r>
              <a:rPr lang="en-US" sz="2400" dirty="0" smtClean="0"/>
              <a:t>participants</a:t>
            </a:r>
          </a:p>
          <a:p>
            <a:endParaRPr lang="en-US" sz="2400" dirty="0"/>
          </a:p>
          <a:p>
            <a:pPr marL="457200" indent="-457200">
              <a:buFont typeface="Wingdings" panose="05000000000000000000" pitchFamily="2" charset="2"/>
              <a:buChar char="Ø"/>
            </a:pPr>
            <a:r>
              <a:rPr lang="en-US" sz="2400" dirty="0"/>
              <a:t>the participants express their opinions individually in small groups (also known as table)</a:t>
            </a:r>
          </a:p>
        </p:txBody>
      </p:sp>
      <p:pic>
        <p:nvPicPr>
          <p:cNvPr id="7" name="Picture 6"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947863" y="2747962"/>
            <a:ext cx="5400675" cy="1002030"/>
          </a:xfrm>
          <a:prstGeom prst="rect">
            <a:avLst/>
          </a:prstGeom>
          <a:noFill/>
          <a:ln>
            <a:noFill/>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31595" y="548640"/>
            <a:ext cx="7869555" cy="5943296"/>
          </a:xfrm>
        </p:spPr>
        <p:txBody>
          <a:bodyPr>
            <a:normAutofit/>
          </a:bodyPr>
          <a:lstStyle/>
          <a:p>
            <a:pPr>
              <a:buNone/>
            </a:pPr>
            <a:endParaRPr lang="en-US" sz="2200" dirty="0" smtClean="0">
              <a:latin typeface="+mj-lt"/>
            </a:endParaRPr>
          </a:p>
          <a:p>
            <a:pPr>
              <a:buNone/>
            </a:pPr>
            <a:endParaRPr lang="en-US" sz="2200" dirty="0" smtClean="0">
              <a:latin typeface="+mj-lt"/>
            </a:endParaRPr>
          </a:p>
          <a:p>
            <a:pPr>
              <a:buNone/>
            </a:pPr>
            <a:endParaRPr lang="en-US" sz="2200" dirty="0" smtClean="0">
              <a:latin typeface="+mj-lt"/>
            </a:endParaRPr>
          </a:p>
          <a:p>
            <a:pPr>
              <a:buNone/>
            </a:pPr>
            <a:endParaRPr lang="en-US" sz="2200" dirty="0">
              <a:latin typeface="+mj-lt"/>
            </a:endParaRPr>
          </a:p>
        </p:txBody>
      </p:sp>
      <p:pic>
        <p:nvPicPr>
          <p:cNvPr id="6" name="Picture 5"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947862" y="2747963"/>
            <a:ext cx="5400675" cy="1002029"/>
          </a:xfrm>
          <a:prstGeom prst="rect">
            <a:avLst/>
          </a:prstGeom>
          <a:noFill/>
          <a:ln>
            <a:noFill/>
          </a:ln>
        </p:spPr>
      </p:pic>
      <p:graphicFrame>
        <p:nvGraphicFramePr>
          <p:cNvPr id="2" name="Diagram 1"/>
          <p:cNvGraphicFramePr/>
          <p:nvPr>
            <p:extLst>
              <p:ext uri="{D42A27DB-BD31-4B8C-83A1-F6EECF244321}">
                <p14:modId xmlns:p14="http://schemas.microsoft.com/office/powerpoint/2010/main" val="3527885912"/>
              </p:ext>
            </p:extLst>
          </p:nvPr>
        </p:nvGraphicFramePr>
        <p:xfrm>
          <a:off x="1524000" y="908685"/>
          <a:ext cx="7368540" cy="55832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595"/>
            <a:ext cx="8229600" cy="6480809"/>
          </a:xfrm>
        </p:spPr>
        <p:txBody>
          <a:bodyPr>
            <a:noAutofit/>
          </a:bodyPr>
          <a:lstStyle/>
          <a:p>
            <a:pPr algn="ctr">
              <a:buNone/>
            </a:pPr>
            <a:r>
              <a:rPr lang="en-US" sz="2800" b="1" dirty="0"/>
              <a:t>Electronic Town Meeting  staff  key </a:t>
            </a:r>
            <a:r>
              <a:rPr lang="en-US" sz="2800" b="1" dirty="0" smtClean="0"/>
              <a:t>roles</a:t>
            </a:r>
            <a:endParaRPr lang="en-US" sz="2800" dirty="0" smtClean="0"/>
          </a:p>
          <a:p>
            <a:pPr algn="ctr">
              <a:buNone/>
            </a:pPr>
            <a:endParaRPr lang="en-US" sz="3000" b="1" dirty="0">
              <a:latin typeface="+mj-lt"/>
            </a:endParaRPr>
          </a:p>
        </p:txBody>
      </p:sp>
      <p:pic>
        <p:nvPicPr>
          <p:cNvPr id="4" name="Picture 3"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688779" y="2528887"/>
            <a:ext cx="4680585" cy="720089"/>
          </a:xfrm>
          <a:prstGeom prst="rect">
            <a:avLst/>
          </a:prstGeom>
          <a:noFill/>
          <a:ln>
            <a:noFill/>
          </a:ln>
        </p:spPr>
      </p:pic>
      <p:graphicFrame>
        <p:nvGraphicFramePr>
          <p:cNvPr id="7" name="Table 6"/>
          <p:cNvGraphicFramePr>
            <a:graphicFrameLocks noGrp="1"/>
          </p:cNvGraphicFramePr>
          <p:nvPr>
            <p:extLst>
              <p:ext uri="{D42A27DB-BD31-4B8C-83A1-F6EECF244321}">
                <p14:modId xmlns:p14="http://schemas.microsoft.com/office/powerpoint/2010/main" val="1883289484"/>
              </p:ext>
            </p:extLst>
          </p:nvPr>
        </p:nvGraphicFramePr>
        <p:xfrm>
          <a:off x="1177291" y="678119"/>
          <a:ext cx="7812404" cy="6097051"/>
        </p:xfrm>
        <a:graphic>
          <a:graphicData uri="http://schemas.openxmlformats.org/drawingml/2006/table">
            <a:tbl>
              <a:tblPr firstRow="1" firstCol="1" bandRow="1">
                <a:tableStyleId>{5C22544A-7EE6-4342-B048-85BDC9FD1C3A}</a:tableStyleId>
              </a:tblPr>
              <a:tblGrid>
                <a:gridCol w="522132"/>
                <a:gridCol w="2106478"/>
                <a:gridCol w="4283117"/>
                <a:gridCol w="900677"/>
              </a:tblGrid>
              <a:tr h="352491">
                <a:tc>
                  <a:txBody>
                    <a:bodyPr/>
                    <a:lstStyle/>
                    <a:p>
                      <a:pPr marL="0" marR="0">
                        <a:lnSpc>
                          <a:spcPct val="115000"/>
                        </a:lnSpc>
                        <a:spcBef>
                          <a:spcPts val="0"/>
                        </a:spcBef>
                        <a:spcAft>
                          <a:spcPts val="0"/>
                        </a:spcAft>
                      </a:pPr>
                      <a:r>
                        <a:rPr lang="en-US" sz="1400" dirty="0">
                          <a:effectLst/>
                        </a:rPr>
                        <a:t>No.</a:t>
                      </a:r>
                      <a:endParaRPr lang="en-US" sz="1400" dirty="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ROLE</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DESCRIPTION</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NAME </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r>
              <a:tr h="1095544">
                <a:tc>
                  <a:txBody>
                    <a:bodyPr/>
                    <a:lstStyle/>
                    <a:p>
                      <a:pPr marL="0" marR="0">
                        <a:lnSpc>
                          <a:spcPct val="115000"/>
                        </a:lnSpc>
                        <a:spcBef>
                          <a:spcPts val="0"/>
                        </a:spcBef>
                        <a:spcAft>
                          <a:spcPts val="0"/>
                        </a:spcAft>
                      </a:pPr>
                      <a:r>
                        <a:rPr lang="en-US" sz="1400">
                          <a:effectLst/>
                        </a:rPr>
                        <a:t>1</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dirty="0">
                          <a:effectLst/>
                        </a:rPr>
                        <a:t>EVENT PRESENTER</a:t>
                      </a:r>
                      <a:endParaRPr lang="en-US" sz="1400" dirty="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dirty="0">
                          <a:effectLst/>
                        </a:rPr>
                        <a:t>Person responsible for the running of the ETM event. He/she will introduce the guests, the objectives and themes of the day to the participants and launching - in strong coordination with </a:t>
                      </a:r>
                      <a:r>
                        <a:rPr lang="en-US" sz="1400" dirty="0" err="1">
                          <a:effectLst/>
                        </a:rPr>
                        <a:t>te</a:t>
                      </a:r>
                      <a:r>
                        <a:rPr lang="en-US" sz="1400" dirty="0">
                          <a:effectLst/>
                        </a:rPr>
                        <a:t> event director – the discussion and polling sessions.</a:t>
                      </a:r>
                      <a:endParaRPr lang="en-US" sz="1400" dirty="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dirty="0">
                          <a:effectLst/>
                        </a:rPr>
                        <a:t>      </a:t>
                      </a:r>
                      <a:r>
                        <a:rPr lang="en-US" sz="1400" dirty="0" smtClean="0">
                          <a:effectLst/>
                        </a:rPr>
                        <a:t>Fahmi</a:t>
                      </a:r>
                      <a:endParaRPr lang="en-US" sz="1400" dirty="0">
                        <a:solidFill>
                          <a:srgbClr val="000000"/>
                        </a:solidFill>
                        <a:effectLst/>
                        <a:latin typeface="Calibri" panose="020F0502020204030204" pitchFamily="34" charset="0"/>
                        <a:ea typeface="Calibri" panose="020F0502020204030204" pitchFamily="34" charset="0"/>
                      </a:endParaRPr>
                    </a:p>
                  </a:txBody>
                  <a:tcPr marL="68580" marR="68580" marT="0" marB="0"/>
                </a:tc>
              </a:tr>
              <a:tr h="817580">
                <a:tc>
                  <a:txBody>
                    <a:bodyPr/>
                    <a:lstStyle/>
                    <a:p>
                      <a:pPr marL="0" marR="0">
                        <a:lnSpc>
                          <a:spcPct val="115000"/>
                        </a:lnSpc>
                        <a:spcBef>
                          <a:spcPts val="0"/>
                        </a:spcBef>
                        <a:spcAft>
                          <a:spcPts val="0"/>
                        </a:spcAft>
                      </a:pPr>
                      <a:r>
                        <a:rPr lang="en-US" sz="1400">
                          <a:effectLst/>
                        </a:rPr>
                        <a:t>2</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EVENT DIRECTION</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Person in charge of the direction and control of the software to manage the timing of the discussion and polling sessions. He works in a strong coordination with the presenter.</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dirty="0">
                          <a:effectLst/>
                        </a:rPr>
                        <a:t>      </a:t>
                      </a:r>
                      <a:r>
                        <a:rPr lang="en-US" sz="1400" dirty="0" smtClean="0">
                          <a:effectLst/>
                        </a:rPr>
                        <a:t>Fahmi</a:t>
                      </a:r>
                      <a:endParaRPr lang="en-US" sz="1400" dirty="0">
                        <a:solidFill>
                          <a:srgbClr val="000000"/>
                        </a:solidFill>
                        <a:effectLst/>
                        <a:latin typeface="Calibri" panose="020F0502020204030204" pitchFamily="34" charset="0"/>
                        <a:ea typeface="Calibri" panose="020F0502020204030204" pitchFamily="34" charset="0"/>
                      </a:endParaRPr>
                    </a:p>
                  </a:txBody>
                  <a:tcPr marL="68580" marR="68580" marT="0" marB="0"/>
                </a:tc>
              </a:tr>
              <a:tr h="539614">
                <a:tc>
                  <a:txBody>
                    <a:bodyPr/>
                    <a:lstStyle/>
                    <a:p>
                      <a:pPr marL="0" marR="0">
                        <a:lnSpc>
                          <a:spcPct val="115000"/>
                        </a:lnSpc>
                        <a:spcBef>
                          <a:spcPts val="0"/>
                        </a:spcBef>
                        <a:spcAft>
                          <a:spcPts val="0"/>
                        </a:spcAft>
                      </a:pPr>
                      <a:r>
                        <a:rPr lang="en-US" sz="1400">
                          <a:effectLst/>
                        </a:rPr>
                        <a:t>4</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POLLS ELABORATION</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Person in charge of analysing the discussion and elaborating in real time questions to be voted.</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      </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r>
              <a:tr h="1373508">
                <a:tc>
                  <a:txBody>
                    <a:bodyPr/>
                    <a:lstStyle/>
                    <a:p>
                      <a:pPr marL="0" marR="0">
                        <a:lnSpc>
                          <a:spcPct val="115000"/>
                        </a:lnSpc>
                        <a:spcBef>
                          <a:spcPts val="0"/>
                        </a:spcBef>
                        <a:spcAft>
                          <a:spcPts val="0"/>
                        </a:spcAft>
                      </a:pPr>
                      <a:r>
                        <a:rPr lang="en-US" sz="1400">
                          <a:effectLst/>
                        </a:rPr>
                        <a:t>5</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INSTANT REPORT EDITING</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The person who edits the instant report, adds photos of the meeting, diagrams and graphic details and print out the final version. Skills required: writing skills to intervene on the text (paragraphs, titles, etc); advanced knowledge of editing/word processing software</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dirty="0">
                          <a:effectLst/>
                        </a:rPr>
                        <a:t>      </a:t>
                      </a:r>
                      <a:r>
                        <a:rPr lang="en-US" sz="1400" dirty="0" smtClean="0">
                          <a:effectLst/>
                        </a:rPr>
                        <a:t>Qatada</a:t>
                      </a:r>
                      <a:endParaRPr lang="en-US" sz="1400" dirty="0">
                        <a:solidFill>
                          <a:srgbClr val="000000"/>
                        </a:solidFill>
                        <a:effectLst/>
                        <a:latin typeface="Calibri" panose="020F0502020204030204" pitchFamily="34" charset="0"/>
                        <a:ea typeface="Calibri" panose="020F0502020204030204" pitchFamily="34" charset="0"/>
                      </a:endParaRPr>
                    </a:p>
                  </a:txBody>
                  <a:tcPr marL="68580" marR="68580" marT="0" marB="0"/>
                </a:tc>
              </a:tr>
              <a:tr h="694912">
                <a:tc>
                  <a:txBody>
                    <a:bodyPr/>
                    <a:lstStyle/>
                    <a:p>
                      <a:pPr marL="0" marR="0">
                        <a:lnSpc>
                          <a:spcPct val="115000"/>
                        </a:lnSpc>
                        <a:spcBef>
                          <a:spcPts val="0"/>
                        </a:spcBef>
                        <a:spcAft>
                          <a:spcPts val="0"/>
                        </a:spcAft>
                      </a:pPr>
                      <a:r>
                        <a:rPr lang="en-US" sz="1400">
                          <a:effectLst/>
                        </a:rPr>
                        <a:t>6</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IT STAFF</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People in charge of installing the system (hardware+software) and monitoring it during the Electronic Town Meeting.</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dirty="0">
                          <a:effectLst/>
                        </a:rPr>
                        <a:t>      </a:t>
                      </a:r>
                      <a:r>
                        <a:rPr lang="en-US" sz="1400" dirty="0" smtClean="0">
                          <a:effectLst/>
                        </a:rPr>
                        <a:t>Fahad</a:t>
                      </a:r>
                      <a:endParaRPr lang="en-US" sz="1400" dirty="0">
                        <a:solidFill>
                          <a:srgbClr val="000000"/>
                        </a:solidFill>
                        <a:effectLst/>
                        <a:latin typeface="Calibri" panose="020F0502020204030204" pitchFamily="34" charset="0"/>
                        <a:ea typeface="Calibri" panose="020F0502020204030204" pitchFamily="34" charset="0"/>
                      </a:endParaRPr>
                    </a:p>
                  </a:txBody>
                  <a:tcPr marL="68580" marR="68580" marT="0" marB="0"/>
                </a:tc>
              </a:tr>
              <a:tr h="539614">
                <a:tc>
                  <a:txBody>
                    <a:bodyPr/>
                    <a:lstStyle/>
                    <a:p>
                      <a:pPr marL="0" marR="0">
                        <a:lnSpc>
                          <a:spcPct val="115000"/>
                        </a:lnSpc>
                        <a:spcBef>
                          <a:spcPts val="0"/>
                        </a:spcBef>
                        <a:spcAft>
                          <a:spcPts val="0"/>
                        </a:spcAft>
                      </a:pPr>
                      <a:r>
                        <a:rPr lang="en-US" sz="1400">
                          <a:effectLst/>
                        </a:rPr>
                        <a:t>7</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WELCOME/REGISTRATION</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staff in charge of the registration and welcome of the participants.</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      </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r>
              <a:tr h="347456">
                <a:tc>
                  <a:txBody>
                    <a:bodyPr/>
                    <a:lstStyle/>
                    <a:p>
                      <a:pPr marL="0" marR="0">
                        <a:lnSpc>
                          <a:spcPct val="115000"/>
                        </a:lnSpc>
                        <a:spcBef>
                          <a:spcPts val="0"/>
                        </a:spcBef>
                        <a:spcAft>
                          <a:spcPts val="0"/>
                        </a:spcAft>
                      </a:pPr>
                      <a:r>
                        <a:rPr lang="en-US" sz="1400" dirty="0" smtClean="0">
                          <a:solidFill>
                            <a:schemeClr val="lt1"/>
                          </a:solidFill>
                          <a:effectLst/>
                          <a:latin typeface="+mn-lt"/>
                          <a:ea typeface="+mn-ea"/>
                        </a:rPr>
                        <a:t>8</a:t>
                      </a:r>
                      <a:endParaRPr lang="en-US" sz="1400" dirty="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THEME TEAM LEADER</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a:effectLst/>
                        </a:rPr>
                        <a:t>He/She receives the text flows from the TTM</a:t>
                      </a:r>
                      <a:endParaRPr lang="en-US" sz="1400">
                        <a:solidFill>
                          <a:srgbClr val="000000"/>
                        </a:solidFill>
                        <a:effectLst/>
                        <a:latin typeface="Calibri" panose="020F0502020204030204" pitchFamily="34" charset="0"/>
                        <a:ea typeface="Calibri" panose="020F0502020204030204" pitchFamily="34" charset="0"/>
                      </a:endParaRPr>
                    </a:p>
                  </a:txBody>
                  <a:tcPr marL="68580" marR="68580" marT="0" marB="0"/>
                </a:tc>
                <a:tc>
                  <a:txBody>
                    <a:bodyPr/>
                    <a:lstStyle/>
                    <a:p>
                      <a:pPr marL="0" marR="0">
                        <a:lnSpc>
                          <a:spcPct val="115000"/>
                        </a:lnSpc>
                        <a:spcBef>
                          <a:spcPts val="0"/>
                        </a:spcBef>
                        <a:spcAft>
                          <a:spcPts val="0"/>
                        </a:spcAft>
                      </a:pPr>
                      <a:r>
                        <a:rPr lang="en-US" sz="1400" dirty="0">
                          <a:effectLst/>
                        </a:rPr>
                        <a:t>      </a:t>
                      </a:r>
                      <a:endParaRPr lang="en-US" sz="1400" dirty="0">
                        <a:solidFill>
                          <a:srgbClr val="000000"/>
                        </a:solidFill>
                        <a:effectLst/>
                        <a:latin typeface="Calibri" panose="020F0502020204030204" pitchFamily="34" charset="0"/>
                        <a:ea typeface="Calibri" panose="020F0502020204030204" pitchFamily="34" charset="0"/>
                      </a:endParaRPr>
                    </a:p>
                  </a:txBody>
                  <a:tcPr marL="68580" marR="68580" marT="0" marB="0"/>
                </a:tc>
              </a:tr>
            </a:tbl>
          </a:graphicData>
        </a:graphic>
      </p:graphicFrame>
    </p:spTree>
    <p:extLst>
      <p:ext uri="{BB962C8B-B14F-4D97-AF65-F5344CB8AC3E}">
        <p14:creationId xmlns:p14="http://schemas.microsoft.com/office/powerpoint/2010/main" val="35956796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595"/>
            <a:ext cx="8229600" cy="6480809"/>
          </a:xfrm>
        </p:spPr>
        <p:txBody>
          <a:bodyPr>
            <a:noAutofit/>
          </a:bodyPr>
          <a:lstStyle/>
          <a:p>
            <a:pPr algn="ctr">
              <a:buNone/>
            </a:pPr>
            <a:endParaRPr lang="en-US" sz="2800" dirty="0" smtClean="0"/>
          </a:p>
          <a:p>
            <a:pPr algn="ctr">
              <a:buNone/>
            </a:pPr>
            <a:endParaRPr lang="en-US" sz="3000" b="1" dirty="0">
              <a:latin typeface="+mj-lt"/>
            </a:endParaRPr>
          </a:p>
        </p:txBody>
      </p:sp>
      <p:pic>
        <p:nvPicPr>
          <p:cNvPr id="4" name="Picture 3"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688779" y="2528887"/>
            <a:ext cx="4680585" cy="720089"/>
          </a:xfrm>
          <a:prstGeom prst="rect">
            <a:avLst/>
          </a:prstGeom>
          <a:noFill/>
          <a:ln>
            <a:noFill/>
          </a:ln>
        </p:spPr>
      </p:pic>
      <p:graphicFrame>
        <p:nvGraphicFramePr>
          <p:cNvPr id="2" name="Table 1"/>
          <p:cNvGraphicFramePr>
            <a:graphicFrameLocks noGrp="1"/>
          </p:cNvGraphicFramePr>
          <p:nvPr>
            <p:extLst>
              <p:ext uri="{D42A27DB-BD31-4B8C-83A1-F6EECF244321}">
                <p14:modId xmlns:p14="http://schemas.microsoft.com/office/powerpoint/2010/main" val="919274804"/>
              </p:ext>
            </p:extLst>
          </p:nvPr>
        </p:nvGraphicFramePr>
        <p:xfrm>
          <a:off x="1011559" y="345780"/>
          <a:ext cx="7520937" cy="6060438"/>
        </p:xfrm>
        <a:graphic>
          <a:graphicData uri="http://schemas.openxmlformats.org/drawingml/2006/table">
            <a:tbl>
              <a:tblPr firstRow="1" firstCol="1" bandRow="1">
                <a:tableStyleId>{5C22544A-7EE6-4342-B048-85BDC9FD1C3A}</a:tableStyleId>
              </a:tblPr>
              <a:tblGrid>
                <a:gridCol w="502652"/>
                <a:gridCol w="2027889"/>
                <a:gridCol w="3910260"/>
                <a:gridCol w="1080136"/>
              </a:tblGrid>
              <a:tr h="311607">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No.</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ROLE</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DESCRIPTION</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NAME </a:t>
                      </a:r>
                    </a:p>
                  </a:txBody>
                  <a:tcPr marL="68580" marR="68580" marT="0" marB="0"/>
                </a:tc>
              </a:tr>
              <a:tr h="311607">
                <a:tc>
                  <a:txBody>
                    <a:bodyPr/>
                    <a:lstStyle/>
                    <a:p>
                      <a:pPr marL="0" marR="0">
                        <a:lnSpc>
                          <a:spcPct val="115000"/>
                        </a:lnSpc>
                        <a:spcBef>
                          <a:spcPts val="0"/>
                        </a:spcBef>
                        <a:spcAft>
                          <a:spcPts val="0"/>
                        </a:spcAft>
                      </a:pPr>
                      <a:r>
                        <a:rPr lang="en-US" sz="1400" kern="1200" dirty="0" smtClean="0">
                          <a:solidFill>
                            <a:schemeClr val="dk1"/>
                          </a:solidFill>
                          <a:effectLst/>
                          <a:latin typeface="+mn-lt"/>
                          <a:ea typeface="+mn-ea"/>
                          <a:cs typeface="+mn-cs"/>
                        </a:rPr>
                        <a:t>9</a:t>
                      </a:r>
                      <a:endParaRPr lang="en-US" sz="1400" kern="1200" dirty="0">
                        <a:solidFill>
                          <a:schemeClr val="dk1"/>
                        </a:solidFill>
                        <a:effectLst/>
                        <a:latin typeface="+mn-lt"/>
                        <a:ea typeface="+mn-ea"/>
                        <a:cs typeface="+mn-cs"/>
                      </a:endParaRP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THEME TEAM MEMBER</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He/She receives flows from Table 1_2</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      </a:t>
                      </a:r>
                    </a:p>
                  </a:txBody>
                  <a:tcPr marL="68580" marR="68580" marT="0" marB="0"/>
                </a:tc>
              </a:tr>
              <a:tr h="311607">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10</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THEME TEAM MEMBER</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He/She receives flows from Table 3_4</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      </a:t>
                      </a:r>
                    </a:p>
                  </a:txBody>
                  <a:tcPr marL="68580" marR="68580" marT="0" marB="0"/>
                </a:tc>
              </a:tr>
              <a:tr h="311607">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11</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THEME TEAM MEMBER</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He/She receives flows from Table 5_6</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      </a:t>
                      </a:r>
                    </a:p>
                  </a:txBody>
                  <a:tcPr marL="68580" marR="68580" marT="0" marB="0"/>
                </a:tc>
              </a:tr>
              <a:tr h="474584">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12</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FACILITATOR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manages and facilitates discussion at table no. 1</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Osamah</a:t>
                      </a:r>
                      <a:endParaRPr lang="en-US" sz="1400" kern="1200" dirty="0">
                        <a:solidFill>
                          <a:schemeClr val="dk1"/>
                        </a:solidFill>
                        <a:effectLst/>
                        <a:latin typeface="+mn-lt"/>
                        <a:ea typeface="+mn-ea"/>
                        <a:cs typeface="+mn-cs"/>
                      </a:endParaRPr>
                    </a:p>
                  </a:txBody>
                  <a:tcPr marL="68580" marR="68580" marT="0" marB="0"/>
                </a:tc>
              </a:tr>
              <a:tr h="311607">
                <a:tc>
                  <a:txBody>
                    <a:bodyPr/>
                    <a:lstStyle/>
                    <a:p>
                      <a:pPr marL="0" marR="0" algn="l" defTabSz="914400" rtl="0" eaLnBrk="1" latinLnBrk="0" hangingPunct="1">
                        <a:lnSpc>
                          <a:spcPct val="115000"/>
                        </a:lnSpc>
                        <a:spcBef>
                          <a:spcPts val="0"/>
                        </a:spcBef>
                        <a:spcAft>
                          <a:spcPts val="0"/>
                        </a:spcAft>
                      </a:pPr>
                      <a:r>
                        <a:rPr lang="en-US" sz="1400" b="1" kern="1200">
                          <a:solidFill>
                            <a:schemeClr val="dk1"/>
                          </a:solidFill>
                          <a:effectLst/>
                          <a:latin typeface="+mn-lt"/>
                          <a:ea typeface="+mn-ea"/>
                          <a:cs typeface="+mn-cs"/>
                        </a:rPr>
                        <a:t>15</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RAPPORTEUR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reports discussion at table no. 1</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Hala</a:t>
                      </a:r>
                      <a:endParaRPr lang="en-US" sz="1400" kern="1200" dirty="0">
                        <a:solidFill>
                          <a:schemeClr val="dk1"/>
                        </a:solidFill>
                        <a:effectLst/>
                        <a:latin typeface="+mn-lt"/>
                        <a:ea typeface="+mn-ea"/>
                        <a:cs typeface="+mn-cs"/>
                      </a:endParaRPr>
                    </a:p>
                  </a:txBody>
                  <a:tcPr marL="68580" marR="68580" marT="0" marB="0"/>
                </a:tc>
              </a:tr>
              <a:tr h="474584">
                <a:tc>
                  <a:txBody>
                    <a:bodyPr/>
                    <a:lstStyle/>
                    <a:p>
                      <a:pPr marL="0" marR="0" algn="l" defTabSz="914400" rtl="0" eaLnBrk="1" latinLnBrk="0" hangingPunct="1">
                        <a:lnSpc>
                          <a:spcPct val="115000"/>
                        </a:lnSpc>
                        <a:spcBef>
                          <a:spcPts val="0"/>
                        </a:spcBef>
                        <a:spcAft>
                          <a:spcPts val="0"/>
                        </a:spcAft>
                      </a:pPr>
                      <a:r>
                        <a:rPr lang="en-US" sz="1400" b="1" kern="1200">
                          <a:solidFill>
                            <a:schemeClr val="dk1"/>
                          </a:solidFill>
                          <a:effectLst/>
                          <a:latin typeface="+mn-lt"/>
                          <a:ea typeface="+mn-ea"/>
                          <a:cs typeface="+mn-cs"/>
                        </a:rPr>
                        <a:t>16</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FACILITATOR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manages and facilitates discussion at table no. 2</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Muhannad</a:t>
                      </a:r>
                      <a:endParaRPr lang="en-US" sz="1400" kern="1200" dirty="0">
                        <a:solidFill>
                          <a:schemeClr val="dk1"/>
                        </a:solidFill>
                        <a:effectLst/>
                        <a:latin typeface="+mn-lt"/>
                        <a:ea typeface="+mn-ea"/>
                        <a:cs typeface="+mn-cs"/>
                      </a:endParaRPr>
                    </a:p>
                  </a:txBody>
                  <a:tcPr marL="68580" marR="68580" marT="0" marB="0"/>
                </a:tc>
              </a:tr>
              <a:tr h="311607">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17</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RAPPORTEUR</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He/She reports discussion at table no. 2</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Rana</a:t>
                      </a:r>
                      <a:endParaRPr lang="en-US" sz="1400" kern="1200" dirty="0">
                        <a:solidFill>
                          <a:schemeClr val="dk1"/>
                        </a:solidFill>
                        <a:effectLst/>
                        <a:latin typeface="+mn-lt"/>
                        <a:ea typeface="+mn-ea"/>
                        <a:cs typeface="+mn-cs"/>
                      </a:endParaRPr>
                    </a:p>
                  </a:txBody>
                  <a:tcPr marL="68580" marR="68580" marT="0" marB="0"/>
                </a:tc>
              </a:tr>
              <a:tr h="474584">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18</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FACILITATOR</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manages and facilitates discussion at table no. 3</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Y.  </a:t>
                      </a:r>
                      <a:r>
                        <a:rPr lang="en-US" sz="1400" kern="1200" dirty="0" err="1" smtClean="0">
                          <a:solidFill>
                            <a:schemeClr val="dk1"/>
                          </a:solidFill>
                          <a:effectLst/>
                          <a:latin typeface="+mn-lt"/>
                          <a:ea typeface="+mn-ea"/>
                          <a:cs typeface="+mn-cs"/>
                        </a:rPr>
                        <a:t>Abdallat</a:t>
                      </a:r>
                      <a:endParaRPr lang="en-US" sz="1400" kern="1200" dirty="0">
                        <a:solidFill>
                          <a:schemeClr val="dk1"/>
                        </a:solidFill>
                        <a:effectLst/>
                        <a:latin typeface="+mn-lt"/>
                        <a:ea typeface="+mn-ea"/>
                        <a:cs typeface="+mn-cs"/>
                      </a:endParaRPr>
                    </a:p>
                  </a:txBody>
                  <a:tcPr marL="68580" marR="68580" marT="0" marB="0"/>
                </a:tc>
              </a:tr>
              <a:tr h="311607">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19</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RAPPORTEUR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reports discussion at table no. 3</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p>
                  </a:txBody>
                  <a:tcPr marL="68580" marR="68580" marT="0" marB="0"/>
                </a:tc>
              </a:tr>
              <a:tr h="474584">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20</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FACILITATOR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manages and facilitates discussion at table no.4</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Hamdan</a:t>
                      </a:r>
                      <a:r>
                        <a:rPr lang="en-US" sz="1400" kern="1200" dirty="0" smtClean="0">
                          <a:solidFill>
                            <a:schemeClr val="dk1"/>
                          </a:solidFill>
                          <a:effectLst/>
                          <a:latin typeface="+mn-lt"/>
                          <a:ea typeface="+mn-ea"/>
                          <a:cs typeface="+mn-cs"/>
                        </a:rPr>
                        <a:t>  </a:t>
                      </a:r>
                      <a:endParaRPr lang="en-US" sz="1400" kern="1200" dirty="0">
                        <a:solidFill>
                          <a:schemeClr val="dk1"/>
                        </a:solidFill>
                        <a:effectLst/>
                        <a:latin typeface="+mn-lt"/>
                        <a:ea typeface="+mn-ea"/>
                        <a:cs typeface="+mn-cs"/>
                      </a:endParaRPr>
                    </a:p>
                  </a:txBody>
                  <a:tcPr marL="68580" marR="68580" marT="0" marB="0"/>
                </a:tc>
              </a:tr>
              <a:tr h="311607">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21</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RAPPORTEUR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reports discussion at table no. 4</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p>
                  </a:txBody>
                  <a:tcPr marL="68580" marR="68580" marT="0" marB="0"/>
                </a:tc>
              </a:tr>
              <a:tr h="474584">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22</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FACILITATOR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manages and facilitates discussion at table no. 5</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r>
                        <a:rPr lang="en-US" sz="1400" kern="1200" dirty="0" err="1" smtClean="0">
                          <a:solidFill>
                            <a:schemeClr val="dk1"/>
                          </a:solidFill>
                          <a:effectLst/>
                          <a:latin typeface="+mn-lt"/>
                          <a:ea typeface="+mn-ea"/>
                          <a:cs typeface="+mn-cs"/>
                        </a:rPr>
                        <a:t>Mutah</a:t>
                      </a:r>
                      <a:endParaRPr lang="en-US" sz="1400" kern="1200" dirty="0">
                        <a:solidFill>
                          <a:schemeClr val="dk1"/>
                        </a:solidFill>
                        <a:effectLst/>
                        <a:latin typeface="+mn-lt"/>
                        <a:ea typeface="+mn-ea"/>
                        <a:cs typeface="+mn-cs"/>
                      </a:endParaRPr>
                    </a:p>
                  </a:txBody>
                  <a:tcPr marL="68580" marR="68580" marT="0" marB="0"/>
                </a:tc>
              </a:tr>
              <a:tr h="311607">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23</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RAPPORTEUR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reports discussion at table no. 5</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      </a:t>
                      </a:r>
                    </a:p>
                  </a:txBody>
                  <a:tcPr marL="68580" marR="68580" marT="0" marB="0"/>
                </a:tc>
              </a:tr>
              <a:tr h="474584">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24</a:t>
                      </a:r>
                    </a:p>
                  </a:txBody>
                  <a:tcPr marL="68580" marR="68580" marT="0" marB="0"/>
                </a:tc>
                <a:tc>
                  <a:txBody>
                    <a:bodyPr/>
                    <a:lstStyle/>
                    <a:p>
                      <a:pPr marL="0" marR="0">
                        <a:lnSpc>
                          <a:spcPct val="115000"/>
                        </a:lnSpc>
                        <a:spcBef>
                          <a:spcPts val="0"/>
                        </a:spcBef>
                        <a:spcAft>
                          <a:spcPts val="0"/>
                        </a:spcAft>
                      </a:pPr>
                      <a:r>
                        <a:rPr lang="en-US" sz="1400" kern="1200">
                          <a:solidFill>
                            <a:schemeClr val="dk1"/>
                          </a:solidFill>
                          <a:effectLst/>
                          <a:latin typeface="+mn-lt"/>
                          <a:ea typeface="+mn-ea"/>
                          <a:cs typeface="+mn-cs"/>
                        </a:rPr>
                        <a:t>FACILITATOR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manages and facilitates discussion at table no. 6</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r>
                        <a:rPr lang="en-US" sz="1400" kern="1200" dirty="0" smtClean="0">
                          <a:solidFill>
                            <a:schemeClr val="dk1"/>
                          </a:solidFill>
                          <a:effectLst/>
                          <a:latin typeface="+mn-lt"/>
                          <a:ea typeface="+mn-ea"/>
                          <a:cs typeface="+mn-cs"/>
                        </a:rPr>
                        <a:t>Al-</a:t>
                      </a:r>
                      <a:r>
                        <a:rPr lang="en-US" sz="1400" kern="1200" smtClean="0">
                          <a:solidFill>
                            <a:schemeClr val="dk1"/>
                          </a:solidFill>
                          <a:effectLst/>
                          <a:latin typeface="+mn-lt"/>
                          <a:ea typeface="+mn-ea"/>
                          <a:cs typeface="+mn-cs"/>
                        </a:rPr>
                        <a:t>Mothedah</a:t>
                      </a:r>
                      <a:endParaRPr lang="en-US" sz="1400" kern="1200" dirty="0">
                        <a:solidFill>
                          <a:schemeClr val="dk1"/>
                        </a:solidFill>
                        <a:effectLst/>
                        <a:latin typeface="+mn-lt"/>
                        <a:ea typeface="+mn-ea"/>
                        <a:cs typeface="+mn-cs"/>
                      </a:endParaRPr>
                    </a:p>
                  </a:txBody>
                  <a:tcPr marL="68580" marR="68580" marT="0" marB="0"/>
                </a:tc>
              </a:tr>
              <a:tr h="311607">
                <a:tc>
                  <a:txBody>
                    <a:bodyPr/>
                    <a:lstStyle/>
                    <a:p>
                      <a:pPr marL="0" marR="0" algn="l" defTabSz="914400" rtl="0" eaLnBrk="1" latinLnBrk="0" hangingPunct="1">
                        <a:lnSpc>
                          <a:spcPct val="115000"/>
                        </a:lnSpc>
                        <a:spcBef>
                          <a:spcPts val="0"/>
                        </a:spcBef>
                        <a:spcAft>
                          <a:spcPts val="0"/>
                        </a:spcAft>
                      </a:pPr>
                      <a:r>
                        <a:rPr lang="en-US" sz="1400" b="1" kern="1200" dirty="0">
                          <a:solidFill>
                            <a:schemeClr val="dk1"/>
                          </a:solidFill>
                          <a:effectLst/>
                          <a:latin typeface="+mn-lt"/>
                          <a:ea typeface="+mn-ea"/>
                          <a:cs typeface="+mn-cs"/>
                        </a:rPr>
                        <a:t>25</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RAPPORTEUR</a:t>
                      </a:r>
                    </a:p>
                  </a:txBody>
                  <a:tcPr marL="68580" marR="68580" marT="0" marB="0"/>
                </a:tc>
                <a:tc>
                  <a:txBody>
                    <a:bodyPr/>
                    <a:lstStyle/>
                    <a:p>
                      <a:pPr marL="0" marR="0">
                        <a:lnSpc>
                          <a:spcPct val="115000"/>
                        </a:lnSpc>
                        <a:spcBef>
                          <a:spcPts val="0"/>
                        </a:spcBef>
                        <a:spcAft>
                          <a:spcPts val="0"/>
                        </a:spcAft>
                      </a:pPr>
                      <a:r>
                        <a:rPr lang="en-US" sz="1400" kern="1200" dirty="0" err="1">
                          <a:solidFill>
                            <a:schemeClr val="dk1"/>
                          </a:solidFill>
                          <a:effectLst/>
                          <a:latin typeface="+mn-lt"/>
                          <a:ea typeface="+mn-ea"/>
                          <a:cs typeface="+mn-cs"/>
                        </a:rPr>
                        <a:t>He/She</a:t>
                      </a:r>
                      <a:r>
                        <a:rPr lang="en-US" sz="1400" kern="1200" dirty="0">
                          <a:solidFill>
                            <a:schemeClr val="dk1"/>
                          </a:solidFill>
                          <a:effectLst/>
                          <a:latin typeface="+mn-lt"/>
                          <a:ea typeface="+mn-ea"/>
                          <a:cs typeface="+mn-cs"/>
                        </a:rPr>
                        <a:t> reports discussion at table no. 6</a:t>
                      </a:r>
                    </a:p>
                  </a:txBody>
                  <a:tcPr marL="68580" marR="68580" marT="0" marB="0"/>
                </a:tc>
                <a:tc>
                  <a:txBody>
                    <a:bodyPr/>
                    <a:lstStyle/>
                    <a:p>
                      <a:pPr marL="0" marR="0">
                        <a:lnSpc>
                          <a:spcPct val="115000"/>
                        </a:lnSpc>
                        <a:spcBef>
                          <a:spcPts val="0"/>
                        </a:spcBef>
                        <a:spcAft>
                          <a:spcPts val="0"/>
                        </a:spcAft>
                      </a:pPr>
                      <a:r>
                        <a:rPr lang="en-US" sz="1400" kern="1200" dirty="0">
                          <a:solidFill>
                            <a:schemeClr val="dk1"/>
                          </a:solidFill>
                          <a:effectLst/>
                          <a:latin typeface="+mn-lt"/>
                          <a:ea typeface="+mn-ea"/>
                          <a:cs typeface="+mn-cs"/>
                        </a:rPr>
                        <a:t>      </a:t>
                      </a:r>
                    </a:p>
                  </a:txBody>
                  <a:tcPr marL="68580" marR="68580" marT="0" marB="0"/>
                </a:tc>
              </a:tr>
            </a:tbl>
          </a:graphicData>
        </a:graphic>
      </p:graphicFrame>
      <p:sp>
        <p:nvSpPr>
          <p:cNvPr id="5" name="Rectangle 1"/>
          <p:cNvSpPr>
            <a:spLocks noChangeArrowheads="1"/>
          </p:cNvSpPr>
          <p:nvPr/>
        </p:nvSpPr>
        <p:spPr bwMode="auto">
          <a:xfrm>
            <a:off x="1510583" y="907891"/>
            <a:ext cx="10768256" cy="704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37329571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947863" y="2747962"/>
            <a:ext cx="5400675" cy="1002030"/>
          </a:xfrm>
          <a:prstGeom prst="rect">
            <a:avLst/>
          </a:prstGeom>
          <a:noFill/>
          <a:ln>
            <a:noFill/>
          </a:ln>
        </p:spPr>
      </p:pic>
      <p:sp>
        <p:nvSpPr>
          <p:cNvPr id="3" name="Rectangle 2"/>
          <p:cNvSpPr/>
          <p:nvPr/>
        </p:nvSpPr>
        <p:spPr>
          <a:xfrm>
            <a:off x="1691639" y="548639"/>
            <a:ext cx="6840855" cy="1077218"/>
          </a:xfrm>
          <a:prstGeom prst="rect">
            <a:avLst/>
          </a:prstGeom>
        </p:spPr>
        <p:txBody>
          <a:bodyPr wrap="square">
            <a:spAutoFit/>
          </a:bodyPr>
          <a:lstStyle/>
          <a:p>
            <a:endParaRPr lang="en-US" sz="3200" dirty="0"/>
          </a:p>
          <a:p>
            <a:r>
              <a:rPr lang="en-US" sz="3200" dirty="0" smtClean="0"/>
              <a:t> </a:t>
            </a:r>
            <a:endParaRPr lang="en-US" sz="3200" dirty="0"/>
          </a:p>
        </p:txBody>
      </p:sp>
      <p:sp>
        <p:nvSpPr>
          <p:cNvPr id="2" name="Rectangle 1"/>
          <p:cNvSpPr/>
          <p:nvPr/>
        </p:nvSpPr>
        <p:spPr>
          <a:xfrm>
            <a:off x="1331593" y="908685"/>
            <a:ext cx="7812407" cy="4781052"/>
          </a:xfrm>
          <a:prstGeom prst="rect">
            <a:avLst/>
          </a:prstGeom>
        </p:spPr>
        <p:txBody>
          <a:bodyPr wrap="square">
            <a:spAutoFit/>
          </a:bodyPr>
          <a:lstStyle/>
          <a:p>
            <a:pPr lvl="2">
              <a:lnSpc>
                <a:spcPct val="115000"/>
              </a:lnSpc>
              <a:spcAft>
                <a:spcPts val="1000"/>
              </a:spcAft>
            </a:pPr>
            <a:r>
              <a:rPr lang="en-US" sz="3200" dirty="0" smtClean="0"/>
              <a:t>Advantages of  Electronic Town Meeting</a:t>
            </a:r>
          </a:p>
          <a:p>
            <a:pPr marL="171450" indent="-171450">
              <a:lnSpc>
                <a:spcPct val="115000"/>
              </a:lnSpc>
              <a:spcAft>
                <a:spcPts val="1000"/>
              </a:spcAft>
              <a:buFont typeface="Wingdings" panose="05000000000000000000" pitchFamily="2" charset="2"/>
              <a:buChar char="Ø"/>
            </a:pPr>
            <a:r>
              <a:rPr lang="en-US" sz="1200" dirty="0" smtClean="0">
                <a:solidFill>
                  <a:srgbClr val="000000"/>
                </a:solidFill>
                <a:latin typeface="Times New Roman" panose="02020603050405020304" pitchFamily="18" charset="0"/>
                <a:ea typeface="Calibri" panose="020F0502020204030204" pitchFamily="34" charset="0"/>
              </a:rPr>
              <a:t> </a:t>
            </a:r>
            <a:r>
              <a:rPr lang="en-US" sz="2200" dirty="0" smtClean="0"/>
              <a:t>The outcomes of ETM reflect the views of all participants and give them the opportunity to give their opinion </a:t>
            </a:r>
          </a:p>
          <a:p>
            <a:pPr>
              <a:lnSpc>
                <a:spcPct val="115000"/>
              </a:lnSpc>
              <a:spcAft>
                <a:spcPts val="1000"/>
              </a:spcAft>
            </a:pPr>
            <a:endParaRPr lang="en-US" sz="2200" dirty="0" smtClean="0"/>
          </a:p>
          <a:p>
            <a:pPr marL="171450" indent="-171450">
              <a:lnSpc>
                <a:spcPct val="115000"/>
              </a:lnSpc>
              <a:spcAft>
                <a:spcPts val="1000"/>
              </a:spcAft>
              <a:buFont typeface="Wingdings" panose="05000000000000000000" pitchFamily="2" charset="2"/>
              <a:buChar char="Ø"/>
            </a:pPr>
            <a:r>
              <a:rPr lang="en-US" sz="2200" dirty="0" smtClean="0"/>
              <a:t>It </a:t>
            </a:r>
            <a:r>
              <a:rPr lang="en-US" sz="2200" dirty="0"/>
              <a:t>constitutes an opportunity for interested parties in a subject or a case to meet exchange their views and discuss problems </a:t>
            </a:r>
            <a:endParaRPr lang="en-US" sz="2200" dirty="0" smtClean="0"/>
          </a:p>
          <a:p>
            <a:pPr>
              <a:lnSpc>
                <a:spcPct val="115000"/>
              </a:lnSpc>
              <a:spcAft>
                <a:spcPts val="1000"/>
              </a:spcAft>
            </a:pPr>
            <a:endParaRPr lang="en-US" sz="2200" dirty="0" smtClean="0"/>
          </a:p>
          <a:p>
            <a:pPr marL="171450" indent="-171450">
              <a:lnSpc>
                <a:spcPct val="115000"/>
              </a:lnSpc>
              <a:spcAft>
                <a:spcPts val="1000"/>
              </a:spcAft>
              <a:buFont typeface="Wingdings" panose="05000000000000000000" pitchFamily="2" charset="2"/>
              <a:buChar char="Ø"/>
            </a:pPr>
            <a:r>
              <a:rPr lang="en-US" sz="2200" dirty="0" smtClean="0"/>
              <a:t>ETM </a:t>
            </a:r>
            <a:r>
              <a:rPr lang="en-US" sz="2200" dirty="0"/>
              <a:t>constitutes an opportunity for politicians and decision makers by measuring the opinions of experts and citizens and discussing </a:t>
            </a:r>
            <a:r>
              <a:rPr lang="en-US" sz="2200" dirty="0" smtClean="0"/>
              <a:t>issues</a:t>
            </a:r>
            <a:endParaRPr lang="en-US" sz="2000" dirty="0"/>
          </a:p>
        </p:txBody>
      </p:sp>
    </p:spTree>
    <p:extLst>
      <p:ext uri="{BB962C8B-B14F-4D97-AF65-F5344CB8AC3E}">
        <p14:creationId xmlns:p14="http://schemas.microsoft.com/office/powerpoint/2010/main" val="29746783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1947863" y="2747962"/>
            <a:ext cx="5400675" cy="1002030"/>
          </a:xfrm>
          <a:prstGeom prst="rect">
            <a:avLst/>
          </a:prstGeom>
          <a:noFill/>
          <a:ln>
            <a:noFill/>
          </a:ln>
        </p:spPr>
      </p:pic>
      <p:sp>
        <p:nvSpPr>
          <p:cNvPr id="2" name="Rectangle 1"/>
          <p:cNvSpPr/>
          <p:nvPr/>
        </p:nvSpPr>
        <p:spPr>
          <a:xfrm>
            <a:off x="2051685" y="260296"/>
            <a:ext cx="6840855" cy="5326073"/>
          </a:xfrm>
          <a:prstGeom prst="rect">
            <a:avLst/>
          </a:prstGeom>
        </p:spPr>
        <p:txBody>
          <a:bodyPr wrap="square">
            <a:spAutoFit/>
          </a:bodyPr>
          <a:lstStyle/>
          <a:p>
            <a:pPr>
              <a:lnSpc>
                <a:spcPct val="115000"/>
              </a:lnSpc>
              <a:spcAft>
                <a:spcPts val="1000"/>
              </a:spcAft>
            </a:pPr>
            <a:r>
              <a:rPr lang="en-US" sz="3200" dirty="0"/>
              <a:t>Advantages of  Electronic Town </a:t>
            </a:r>
            <a:r>
              <a:rPr lang="en-US" sz="3200" dirty="0" smtClean="0"/>
              <a:t>Meeting</a:t>
            </a:r>
            <a:endParaRPr lang="en-US" sz="3200" dirty="0"/>
          </a:p>
          <a:p>
            <a:pPr marL="342900" indent="-342900">
              <a:lnSpc>
                <a:spcPct val="115000"/>
              </a:lnSpc>
              <a:spcAft>
                <a:spcPts val="1000"/>
              </a:spcAft>
              <a:buFont typeface="Wingdings" panose="05000000000000000000" pitchFamily="2" charset="2"/>
              <a:buChar char="Ø"/>
            </a:pPr>
            <a:r>
              <a:rPr lang="en-US" sz="2200" dirty="0" smtClean="0">
                <a:solidFill>
                  <a:srgbClr val="000000"/>
                </a:solidFill>
                <a:latin typeface="Times New Roman" panose="02020603050405020304" pitchFamily="18" charset="0"/>
                <a:ea typeface="Calibri" panose="020F0502020204030204" pitchFamily="34" charset="0"/>
              </a:rPr>
              <a:t>Saving </a:t>
            </a:r>
            <a:r>
              <a:rPr lang="en-US" sz="2200" dirty="0">
                <a:solidFill>
                  <a:srgbClr val="000000"/>
                </a:solidFill>
                <a:latin typeface="Times New Roman" panose="02020603050405020304" pitchFamily="18" charset="0"/>
                <a:ea typeface="Calibri" panose="020F0502020204030204" pitchFamily="34" charset="0"/>
              </a:rPr>
              <a:t>time and effort using modern technology. ETM (</a:t>
            </a:r>
            <a:r>
              <a:rPr lang="en-US" sz="2200" dirty="0" smtClean="0">
                <a:solidFill>
                  <a:srgbClr val="000000"/>
                </a:solidFill>
                <a:latin typeface="Times New Roman" panose="02020603050405020304" pitchFamily="18" charset="0"/>
                <a:ea typeface="Calibri" panose="020F0502020204030204" pitchFamily="34" charset="0"/>
              </a:rPr>
              <a:t>creative </a:t>
            </a:r>
            <a:r>
              <a:rPr lang="en-US" sz="2200" dirty="0">
                <a:solidFill>
                  <a:srgbClr val="000000"/>
                </a:solidFill>
                <a:latin typeface="Times New Roman" panose="02020603050405020304" pitchFamily="18" charset="0"/>
                <a:ea typeface="Calibri" panose="020F0502020204030204" pitchFamily="34" charset="0"/>
              </a:rPr>
              <a:t>idea, </a:t>
            </a:r>
            <a:r>
              <a:rPr lang="en-US" sz="2200" dirty="0" smtClean="0">
                <a:solidFill>
                  <a:srgbClr val="000000"/>
                </a:solidFill>
                <a:latin typeface="Times New Roman" panose="02020603050405020304" pitchFamily="18" charset="0"/>
                <a:ea typeface="Calibri" panose="020F0502020204030204" pitchFamily="34" charset="0"/>
              </a:rPr>
              <a:t>needs </a:t>
            </a:r>
            <a:r>
              <a:rPr lang="en-US" sz="2200" dirty="0">
                <a:solidFill>
                  <a:srgbClr val="000000"/>
                </a:solidFill>
                <a:latin typeface="Times New Roman" panose="02020603050405020304" pitchFamily="18" charset="0"/>
                <a:ea typeface="Calibri" panose="020F0502020204030204" pitchFamily="34" charset="0"/>
              </a:rPr>
              <a:t>available, easy and inexpensive </a:t>
            </a:r>
            <a:r>
              <a:rPr lang="en-US" sz="2200" dirty="0" smtClean="0">
                <a:solidFill>
                  <a:srgbClr val="000000"/>
                </a:solidFill>
                <a:latin typeface="Times New Roman" panose="02020603050405020304" pitchFamily="18" charset="0"/>
                <a:ea typeface="Calibri" panose="020F0502020204030204" pitchFamily="34" charset="0"/>
              </a:rPr>
              <a:t>resources)</a:t>
            </a:r>
            <a:endParaRPr lang="en-US" sz="2200" dirty="0">
              <a:solidFill>
                <a:srgbClr val="000000"/>
              </a:solidFill>
              <a:latin typeface="Calibri" panose="020F0502020204030204" pitchFamily="34" charset="0"/>
              <a:ea typeface="Calibri" panose="020F0502020204030204" pitchFamily="34" charset="0"/>
            </a:endParaRPr>
          </a:p>
          <a:p>
            <a:pPr marL="342900" indent="-342900">
              <a:lnSpc>
                <a:spcPct val="115000"/>
              </a:lnSpc>
              <a:spcAft>
                <a:spcPts val="1000"/>
              </a:spcAft>
              <a:buFont typeface="Wingdings" panose="05000000000000000000" pitchFamily="2" charset="2"/>
              <a:buChar char="Ø"/>
            </a:pPr>
            <a:r>
              <a:rPr lang="en-US" sz="2200" dirty="0" smtClean="0">
                <a:solidFill>
                  <a:srgbClr val="000000"/>
                </a:solidFill>
                <a:latin typeface="Times New Roman" panose="02020603050405020304" pitchFamily="18" charset="0"/>
                <a:ea typeface="Calibri" panose="020F0502020204030204" pitchFamily="34" charset="0"/>
              </a:rPr>
              <a:t>You </a:t>
            </a:r>
            <a:r>
              <a:rPr lang="en-US" sz="2200" dirty="0">
                <a:solidFill>
                  <a:srgbClr val="000000"/>
                </a:solidFill>
                <a:latin typeface="Times New Roman" panose="02020603050405020304" pitchFamily="18" charset="0"/>
                <a:ea typeface="Calibri" panose="020F0502020204030204" pitchFamily="34" charset="0"/>
              </a:rPr>
              <a:t>can imagine without this technology how the views of some tens or hundreds of participants are to be measured in a limited time </a:t>
            </a:r>
            <a:r>
              <a:rPr lang="en-US" sz="2200" dirty="0" err="1" smtClean="0">
                <a:solidFill>
                  <a:srgbClr val="000000"/>
                </a:solidFill>
                <a:latin typeface="Times New Roman" panose="02020603050405020304" pitchFamily="18" charset="0"/>
                <a:ea typeface="Calibri" panose="020F0502020204030204" pitchFamily="34" charset="0"/>
              </a:rPr>
              <a:t>accurately,for</a:t>
            </a:r>
            <a:r>
              <a:rPr lang="en-US" sz="2200" dirty="0" smtClean="0">
                <a:solidFill>
                  <a:srgbClr val="000000"/>
                </a:solidFill>
                <a:latin typeface="Times New Roman" panose="02020603050405020304" pitchFamily="18" charset="0"/>
                <a:ea typeface="Calibri" panose="020F0502020204030204" pitchFamily="34" charset="0"/>
              </a:rPr>
              <a:t> </a:t>
            </a:r>
            <a:r>
              <a:rPr lang="en-US" sz="2200" dirty="0">
                <a:solidFill>
                  <a:srgbClr val="000000"/>
                </a:solidFill>
                <a:latin typeface="Times New Roman" panose="02020603050405020304" pitchFamily="18" charset="0"/>
                <a:ea typeface="Calibri" panose="020F0502020204030204" pitchFamily="34" charset="0"/>
              </a:rPr>
              <a:t>sensitive topics that involve different parties and multiple perspectives and interests</a:t>
            </a:r>
            <a:r>
              <a:rPr lang="en-US" sz="2200" dirty="0" smtClean="0">
                <a:solidFill>
                  <a:srgbClr val="000000"/>
                </a:solidFill>
                <a:latin typeface="Times New Roman" panose="02020603050405020304" pitchFamily="18" charset="0"/>
                <a:ea typeface="Calibri" panose="020F0502020204030204" pitchFamily="34" charset="0"/>
              </a:rPr>
              <a:t>.</a:t>
            </a:r>
            <a:endParaRPr lang="en-US" sz="2200" dirty="0">
              <a:solidFill>
                <a:srgbClr val="000000"/>
              </a:solidFill>
              <a:latin typeface="Calibri" panose="020F0502020204030204" pitchFamily="34" charset="0"/>
              <a:ea typeface="Calibri" panose="020F0502020204030204" pitchFamily="34" charset="0"/>
            </a:endParaRPr>
          </a:p>
          <a:p>
            <a:pPr marL="342900" indent="-342900">
              <a:lnSpc>
                <a:spcPct val="115000"/>
              </a:lnSpc>
              <a:spcAft>
                <a:spcPts val="1000"/>
              </a:spcAft>
              <a:buFont typeface="Wingdings" panose="05000000000000000000" pitchFamily="2" charset="2"/>
              <a:buChar char="Ø"/>
            </a:pPr>
            <a:r>
              <a:rPr lang="en-US" sz="2200" dirty="0" smtClean="0">
                <a:solidFill>
                  <a:srgbClr val="000000"/>
                </a:solidFill>
                <a:latin typeface="Times New Roman" panose="02020603050405020304" pitchFamily="18" charset="0"/>
                <a:ea typeface="Calibri" panose="020F0502020204030204" pitchFamily="34" charset="0"/>
              </a:rPr>
              <a:t>Participants </a:t>
            </a:r>
            <a:r>
              <a:rPr lang="en-US" sz="2200" dirty="0">
                <a:solidFill>
                  <a:srgbClr val="000000"/>
                </a:solidFill>
                <a:latin typeface="Times New Roman" panose="02020603050405020304" pitchFamily="18" charset="0"/>
                <a:ea typeface="Calibri" panose="020F0502020204030204" pitchFamily="34" charset="0"/>
              </a:rPr>
              <a:t>must reflect all stakeholders on topics under discussion so that the debate takes into account the interests of all parties.</a:t>
            </a:r>
            <a:endParaRPr lang="en-US" sz="2200" dirty="0">
              <a:solidFill>
                <a:srgbClr val="00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7036087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04" y="1628775"/>
            <a:ext cx="8281036" cy="1080135"/>
          </a:xfrm>
        </p:spPr>
        <p:txBody>
          <a:bodyPr>
            <a:normAutofit fontScale="90000"/>
          </a:bodyPr>
          <a:lstStyle/>
          <a:p>
            <a:r>
              <a:rPr lang="en-US" sz="5400" b="1" dirty="0" smtClean="0"/>
              <a:t/>
            </a:r>
            <a:br>
              <a:rPr lang="en-US" sz="5400" b="1" dirty="0" smtClean="0"/>
            </a:br>
            <a:r>
              <a:rPr lang="en-US" sz="5400" b="1" dirty="0"/>
              <a:t/>
            </a:r>
            <a:br>
              <a:rPr lang="en-US" sz="5400" b="1" dirty="0"/>
            </a:br>
            <a:r>
              <a:rPr lang="en-US" sz="5400" b="1" dirty="0" smtClean="0"/>
              <a:t/>
            </a:r>
            <a:br>
              <a:rPr lang="en-US" sz="5400" b="1" dirty="0" smtClean="0"/>
            </a:br>
            <a:r>
              <a:rPr lang="en-US" sz="5400" b="1" dirty="0"/>
              <a:t/>
            </a:r>
            <a:br>
              <a:rPr lang="en-US" sz="5400" b="1" dirty="0"/>
            </a:br>
            <a:r>
              <a:rPr lang="en-US" sz="5400" b="1" dirty="0" smtClean="0"/>
              <a:t>THANK YOU</a:t>
            </a:r>
            <a:endParaRPr lang="en-US" sz="5400" b="1" dirty="0"/>
          </a:p>
        </p:txBody>
      </p:sp>
      <p:pic>
        <p:nvPicPr>
          <p:cNvPr id="5" name="Picture 4" descr="E:\erasmus\invent LOGO transparent.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315175" y="1166812"/>
            <a:ext cx="3057049" cy="100203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602864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B1FA07D9A09A440A060260FBACD8473" ma:contentTypeVersion="0" ma:contentTypeDescription="Create a new document." ma:contentTypeScope="" ma:versionID="12eb84ac397744c146ed2774a514a5c2">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331A010-4D86-463B-B4B6-EB655E21070C}"/>
</file>

<file path=customXml/itemProps2.xml><?xml version="1.0" encoding="utf-8"?>
<ds:datastoreItem xmlns:ds="http://schemas.openxmlformats.org/officeDocument/2006/customXml" ds:itemID="{C0CD99D1-3EF0-4D75-8EE6-7AEB38BB8332}"/>
</file>

<file path=customXml/itemProps3.xml><?xml version="1.0" encoding="utf-8"?>
<ds:datastoreItem xmlns:ds="http://schemas.openxmlformats.org/officeDocument/2006/customXml" ds:itemID="{B54C44C7-778B-4084-A3F1-A10DD583333E}"/>
</file>

<file path=docProps/app.xml><?xml version="1.0" encoding="utf-8"?>
<Properties xmlns="http://schemas.openxmlformats.org/officeDocument/2006/extended-properties" xmlns:vt="http://schemas.openxmlformats.org/officeDocument/2006/docPropsVTypes">
  <Template>Trek</Template>
  <TotalTime>1968</TotalTime>
  <Words>801</Words>
  <Application>Microsoft Office PowerPoint</Application>
  <PresentationFormat>On-screen Show (4:3)</PresentationFormat>
  <Paragraphs>140</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THANK YOU</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feda'a</dc:creator>
  <cp:lastModifiedBy>Fahmi Abu Al-Rub</cp:lastModifiedBy>
  <cp:revision>172</cp:revision>
  <dcterms:created xsi:type="dcterms:W3CDTF">2012-01-04T10:42:38Z</dcterms:created>
  <dcterms:modified xsi:type="dcterms:W3CDTF">2016-09-27T05:17:01Z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0x010100EB1FA07D9A09A440A060260FBACD8473</vt:lpwstr>
  </property>
</Properties>
</file>